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6"/>
  </p:notesMasterIdLst>
  <p:sldIdLst>
    <p:sldId id="256" r:id="rId2"/>
    <p:sldId id="299" r:id="rId3"/>
    <p:sldId id="300" r:id="rId4"/>
    <p:sldId id="301" r:id="rId5"/>
    <p:sldId id="304" r:id="rId6"/>
    <p:sldId id="305" r:id="rId7"/>
    <p:sldId id="306" r:id="rId8"/>
    <p:sldId id="307" r:id="rId9"/>
    <p:sldId id="291" r:id="rId10"/>
    <p:sldId id="309" r:id="rId11"/>
    <p:sldId id="312" r:id="rId12"/>
    <p:sldId id="313" r:id="rId13"/>
    <p:sldId id="318" r:id="rId14"/>
    <p:sldId id="311" r:id="rId15"/>
    <p:sldId id="315" r:id="rId16"/>
    <p:sldId id="316" r:id="rId17"/>
    <p:sldId id="317" r:id="rId18"/>
    <p:sldId id="314" r:id="rId19"/>
    <p:sldId id="292" r:id="rId20"/>
    <p:sldId id="293" r:id="rId21"/>
    <p:sldId id="294" r:id="rId22"/>
    <p:sldId id="295" r:id="rId23"/>
    <p:sldId id="296" r:id="rId24"/>
    <p:sldId id="29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108" d="100"/>
          <a:sy n="108" d="100"/>
        </p:scale>
        <p:origin x="232"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91B8-AD3F-4869-908D-AF994BDC0424}" type="datetimeFigureOut">
              <a:rPr lang="en-US" smtClean="0"/>
              <a:pPr/>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B970F-A047-4616-AC7E-7283CAA752F6}" type="slidenum">
              <a:rPr lang="en-US" smtClean="0"/>
              <a:pPr/>
              <a:t>‹nr.›</a:t>
            </a:fld>
            <a:endParaRPr lang="en-US"/>
          </a:p>
        </p:txBody>
      </p:sp>
    </p:spTree>
    <p:extLst>
      <p:ext uri="{BB962C8B-B14F-4D97-AF65-F5344CB8AC3E}">
        <p14:creationId xmlns:p14="http://schemas.microsoft.com/office/powerpoint/2010/main" val="316825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58E0D4-99AF-4556-94F1-F58FB2BF245C}" type="datetime1">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C13C3-F6CF-4100-A752-24AF658E9247}" type="slidenum">
              <a:rPr lang="en-US" smtClean="0"/>
              <a:pPr/>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282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7BA30B-27B0-4F9B-8AAF-FF21F8CB251E}" type="datetime1">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C13C3-F6CF-4100-A752-24AF658E9247}" type="slidenum">
              <a:rPr lang="en-US" smtClean="0"/>
              <a:pPr/>
              <a:t>‹nr.›</a:t>
            </a:fld>
            <a:endParaRPr lang="en-US"/>
          </a:p>
        </p:txBody>
      </p:sp>
    </p:spTree>
    <p:extLst>
      <p:ext uri="{BB962C8B-B14F-4D97-AF65-F5344CB8AC3E}">
        <p14:creationId xmlns:p14="http://schemas.microsoft.com/office/powerpoint/2010/main" val="395498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C664D-224E-4567-90C4-115E65E56A68}" type="datetime1">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C13C3-F6CF-4100-A752-24AF658E9247}" type="slidenum">
              <a:rPr lang="en-US" smtClean="0"/>
              <a:pPr/>
              <a:t>‹nr.›</a:t>
            </a:fld>
            <a:endParaRPr lang="en-US"/>
          </a:p>
        </p:txBody>
      </p:sp>
    </p:spTree>
    <p:extLst>
      <p:ext uri="{BB962C8B-B14F-4D97-AF65-F5344CB8AC3E}">
        <p14:creationId xmlns:p14="http://schemas.microsoft.com/office/powerpoint/2010/main" val="3842074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C13C3-F6CF-4100-A752-24AF658E9247}" type="slidenum">
              <a:rPr lang="en-US" smtClean="0"/>
              <a:pPr/>
              <a:t>‹nr.›</a:t>
            </a:fld>
            <a:endParaRPr lang="en-US"/>
          </a:p>
        </p:txBody>
      </p:sp>
    </p:spTree>
    <p:extLst>
      <p:ext uri="{BB962C8B-B14F-4D97-AF65-F5344CB8AC3E}">
        <p14:creationId xmlns:p14="http://schemas.microsoft.com/office/powerpoint/2010/main" val="3937918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A9E56B-23A7-4A51-8384-53F0D370E9DF}" type="datetime1">
              <a:rPr lang="en-US" smtClean="0"/>
              <a:pPr/>
              <a:t>1/18/24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3C13C3-F6CF-4100-A752-24AF658E9247}" type="slidenum">
              <a:rPr lang="en-US" smtClean="0"/>
              <a:pPr/>
              <a:t>‹nr.›</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848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0A9F1B-ACA4-4AE5-B2D1-3120FAC0D4B6}" type="datetime1">
              <a:rPr lang="en-US" smtClean="0"/>
              <a:pPr/>
              <a:t>1/18/24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C13C3-F6CF-4100-A752-24AF658E9247}" type="slidenum">
              <a:rPr lang="en-US" smtClean="0"/>
              <a:pPr/>
              <a:t>‹nr.›</a:t>
            </a:fld>
            <a:endParaRPr lang="en-US"/>
          </a:p>
        </p:txBody>
      </p:sp>
    </p:spTree>
    <p:extLst>
      <p:ext uri="{BB962C8B-B14F-4D97-AF65-F5344CB8AC3E}">
        <p14:creationId xmlns:p14="http://schemas.microsoft.com/office/powerpoint/2010/main" val="3805639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6CFA88-D00C-44C1-9F7D-65FF4ED0BD9C}" type="datetime1">
              <a:rPr lang="en-US" smtClean="0"/>
              <a:pPr/>
              <a:t>1/18/24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3C13C3-F6CF-4100-A752-24AF658E9247}" type="slidenum">
              <a:rPr lang="en-US" smtClean="0"/>
              <a:pPr/>
              <a:t>‹nr.›</a:t>
            </a:fld>
            <a:endParaRPr lang="en-US"/>
          </a:p>
        </p:txBody>
      </p:sp>
    </p:spTree>
    <p:extLst>
      <p:ext uri="{BB962C8B-B14F-4D97-AF65-F5344CB8AC3E}">
        <p14:creationId xmlns:p14="http://schemas.microsoft.com/office/powerpoint/2010/main" val="510113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210ED-FBFF-4169-AFE9-619B47FFB933}" type="datetime1">
              <a:rPr lang="en-US" smtClean="0"/>
              <a:pPr/>
              <a:t>1/18/24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‹nr.›</a:t>
            </a:fld>
            <a:endParaRPr lang="en-US"/>
          </a:p>
        </p:txBody>
      </p:sp>
    </p:spTree>
    <p:extLst>
      <p:ext uri="{BB962C8B-B14F-4D97-AF65-F5344CB8AC3E}">
        <p14:creationId xmlns:p14="http://schemas.microsoft.com/office/powerpoint/2010/main" val="3992424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AA5E9F-D5FC-47E0-AA4D-749DBE38D5D2}" type="datetime1">
              <a:rPr lang="en-US" smtClean="0"/>
              <a:pPr/>
              <a:t>1/18/24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3C13C3-F6CF-4100-A752-24AF658E9247}" type="slidenum">
              <a:rPr lang="en-US" smtClean="0"/>
              <a:pPr/>
              <a:t>‹nr.›</a:t>
            </a:fld>
            <a:endParaRPr lang="en-US"/>
          </a:p>
        </p:txBody>
      </p:sp>
    </p:spTree>
    <p:extLst>
      <p:ext uri="{BB962C8B-B14F-4D97-AF65-F5344CB8AC3E}">
        <p14:creationId xmlns:p14="http://schemas.microsoft.com/office/powerpoint/2010/main" val="2852328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B1BE45-7B57-4148-85E5-359E74650428}" type="datetime1">
              <a:rPr lang="en-US" smtClean="0"/>
              <a:pPr/>
              <a:t>1/18/24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3C13C3-F6CF-4100-A752-24AF658E9247}" type="slidenum">
              <a:rPr lang="en-US" smtClean="0"/>
              <a:pPr/>
              <a:t>‹nr.›</a:t>
            </a:fld>
            <a:endParaRPr lang="en-US"/>
          </a:p>
        </p:txBody>
      </p:sp>
    </p:spTree>
    <p:extLst>
      <p:ext uri="{BB962C8B-B14F-4D97-AF65-F5344CB8AC3E}">
        <p14:creationId xmlns:p14="http://schemas.microsoft.com/office/powerpoint/2010/main" val="413617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276C55-C04B-4B4D-96C1-04930BD20C50}" type="datetime1">
              <a:rPr lang="en-US" smtClean="0"/>
              <a:pPr/>
              <a:t>1/18/24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3C13C3-F6CF-4100-A752-24AF658E9247}" type="slidenum">
              <a:rPr lang="en-US" smtClean="0"/>
              <a:pPr/>
              <a:t>‹nr.›</a:t>
            </a:fld>
            <a:endParaRPr lang="en-US"/>
          </a:p>
        </p:txBody>
      </p:sp>
    </p:spTree>
    <p:extLst>
      <p:ext uri="{BB962C8B-B14F-4D97-AF65-F5344CB8AC3E}">
        <p14:creationId xmlns:p14="http://schemas.microsoft.com/office/powerpoint/2010/main" val="1307018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4D1F09-3F0F-4175-8A34-247D2642D2A2}" type="datetime1">
              <a:rPr lang="en-US" smtClean="0"/>
              <a:pPr/>
              <a:t>1/18/24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3C13C3-F6CF-4100-A752-24AF658E9247}" type="slidenum">
              <a:rPr lang="en-US" smtClean="0"/>
              <a:pPr/>
              <a:t>‹nr.›</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96261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35A9-DB82-41F4-8E3E-DDA730E54F85}"/>
              </a:ext>
            </a:extLst>
          </p:cNvPr>
          <p:cNvSpPr>
            <a:spLocks noGrp="1"/>
          </p:cNvSpPr>
          <p:nvPr>
            <p:ph type="ctrTitle"/>
          </p:nvPr>
        </p:nvSpPr>
        <p:spPr>
          <a:xfrm>
            <a:off x="986117" y="1004047"/>
            <a:ext cx="10226365" cy="1882588"/>
          </a:xfrm>
        </p:spPr>
        <p:txBody>
          <a:bodyPr>
            <a:normAutofit fontScale="90000"/>
          </a:bodyPr>
          <a:lstStyle/>
          <a:p>
            <a:pPr algn="ct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br>
              <a:rPr lang="en-US" sz="6000" dirty="0">
                <a:solidFill>
                  <a:schemeClr val="accent1">
                    <a:lumMod val="75000"/>
                  </a:schemeClr>
                </a:solidFill>
              </a:rPr>
            </a:br>
            <a:r>
              <a:rPr lang="en-US" sz="6000" dirty="0">
                <a:solidFill>
                  <a:schemeClr val="accent1">
                    <a:lumMod val="75000"/>
                  </a:schemeClr>
                </a:solidFill>
              </a:rPr>
              <a:t>ST. FRANCIS TURIANI HOSPITAL</a:t>
            </a:r>
            <a:br>
              <a:rPr lang="en-US" sz="6000" dirty="0">
                <a:solidFill>
                  <a:schemeClr val="accent1">
                    <a:lumMod val="75000"/>
                  </a:schemeClr>
                </a:solidFill>
              </a:rPr>
            </a:br>
            <a:br>
              <a:rPr lang="en-US" sz="6000" dirty="0">
                <a:solidFill>
                  <a:schemeClr val="accent1">
                    <a:lumMod val="75000"/>
                  </a:schemeClr>
                </a:solidFill>
              </a:rPr>
            </a:br>
            <a:r>
              <a:rPr lang="en-US" sz="3600" dirty="0">
                <a:solidFill>
                  <a:schemeClr val="accent1">
                    <a:lumMod val="75000"/>
                  </a:schemeClr>
                </a:solidFill>
              </a:rPr>
              <a:t>MVOMERO - MOROGORO</a:t>
            </a:r>
          </a:p>
        </p:txBody>
      </p:sp>
      <p:sp>
        <p:nvSpPr>
          <p:cNvPr id="3" name="Subtitle 2">
            <a:extLst>
              <a:ext uri="{FF2B5EF4-FFF2-40B4-BE49-F238E27FC236}">
                <a16:creationId xmlns:a16="http://schemas.microsoft.com/office/drawing/2014/main" id="{B638A860-D733-4647-91C4-BAF92CD851FC}"/>
              </a:ext>
            </a:extLst>
          </p:cNvPr>
          <p:cNvSpPr>
            <a:spLocks noGrp="1"/>
          </p:cNvSpPr>
          <p:nvPr>
            <p:ph type="subTitle" idx="1"/>
          </p:nvPr>
        </p:nvSpPr>
        <p:spPr>
          <a:xfrm>
            <a:off x="1442663" y="3478306"/>
            <a:ext cx="9144000" cy="2160495"/>
          </a:xfrm>
        </p:spPr>
        <p:txBody>
          <a:bodyPr>
            <a:normAutofit/>
          </a:bodyPr>
          <a:lstStyle/>
          <a:p>
            <a:pPr algn="ctr"/>
            <a:r>
              <a:rPr lang="en-US" b="1" dirty="0">
                <a:solidFill>
                  <a:srgbClr val="7030A0"/>
                </a:solidFill>
              </a:rPr>
              <a:t>PROPOSED PROJECTS FOR IMPROVING HOSPITAL QUALITY </a:t>
            </a:r>
          </a:p>
          <a:p>
            <a:pPr algn="ctr"/>
            <a:r>
              <a:rPr lang="en-US" b="1" dirty="0">
                <a:solidFill>
                  <a:srgbClr val="7030A0"/>
                </a:solidFill>
              </a:rPr>
              <a:t>OF SERVICES CARE PROVISION updates</a:t>
            </a:r>
          </a:p>
          <a:p>
            <a:pPr algn="ctr"/>
            <a:endParaRPr lang="en-US" b="1" dirty="0"/>
          </a:p>
          <a:p>
            <a:pPr algn="ctr"/>
            <a:r>
              <a:rPr lang="en-US" b="1" dirty="0"/>
              <a:t>DECEMBER, 2023.</a:t>
            </a:r>
          </a:p>
        </p:txBody>
      </p:sp>
      <p:sp>
        <p:nvSpPr>
          <p:cNvPr id="4" name="Date Placeholder 3">
            <a:extLst>
              <a:ext uri="{FF2B5EF4-FFF2-40B4-BE49-F238E27FC236}">
                <a16:creationId xmlns:a16="http://schemas.microsoft.com/office/drawing/2014/main" id="{353FCFD8-3158-45E4-932A-94DBAA1E9C2F}"/>
              </a:ext>
            </a:extLst>
          </p:cNvPr>
          <p:cNvSpPr>
            <a:spLocks noGrp="1"/>
          </p:cNvSpPr>
          <p:nvPr>
            <p:ph type="dt" sz="half" idx="10"/>
          </p:nvPr>
        </p:nvSpPr>
        <p:spPr/>
        <p:txBody>
          <a:bodyPr/>
          <a:lstStyle/>
          <a:p>
            <a:fld id="{429C66AB-D4E9-4711-878E-871012F770EA}" type="datetime1">
              <a:rPr lang="en-US" smtClean="0"/>
              <a:pPr/>
              <a:t>1/18/24</a:t>
            </a:fld>
            <a:endParaRPr lang="en-US"/>
          </a:p>
        </p:txBody>
      </p:sp>
      <p:sp>
        <p:nvSpPr>
          <p:cNvPr id="5" name="Slide Number Placeholder 4">
            <a:extLst>
              <a:ext uri="{FF2B5EF4-FFF2-40B4-BE49-F238E27FC236}">
                <a16:creationId xmlns:a16="http://schemas.microsoft.com/office/drawing/2014/main" id="{F5519883-E7AE-4AD4-A6C2-C54B417B2E20}"/>
              </a:ext>
            </a:extLst>
          </p:cNvPr>
          <p:cNvSpPr>
            <a:spLocks noGrp="1"/>
          </p:cNvSpPr>
          <p:nvPr>
            <p:ph type="sldNum" sz="quarter" idx="12"/>
          </p:nvPr>
        </p:nvSpPr>
        <p:spPr/>
        <p:txBody>
          <a:bodyPr/>
          <a:lstStyle/>
          <a:p>
            <a:fld id="{403C13C3-F6CF-4100-A752-24AF658E9247}" type="slidenum">
              <a:rPr lang="en-US" smtClean="0"/>
              <a:pPr/>
              <a:t>1</a:t>
            </a:fld>
            <a:endParaRPr lang="en-US"/>
          </a:p>
        </p:txBody>
      </p:sp>
    </p:spTree>
    <p:extLst>
      <p:ext uri="{BB962C8B-B14F-4D97-AF65-F5344CB8AC3E}">
        <p14:creationId xmlns:p14="http://schemas.microsoft.com/office/powerpoint/2010/main" val="708002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This project is already under construction and It was officially opened by Bp. Lazarus </a:t>
            </a:r>
            <a:r>
              <a:rPr lang="en-US" sz="2800" dirty="0" err="1"/>
              <a:t>Vitalis</a:t>
            </a:r>
            <a:r>
              <a:rPr lang="en-US" sz="2800" dirty="0"/>
              <a:t> </a:t>
            </a:r>
            <a:r>
              <a:rPr lang="en-US" sz="2800" dirty="0" err="1"/>
              <a:t>Msimbe</a:t>
            </a:r>
            <a:r>
              <a:rPr lang="en-US" sz="2800" dirty="0"/>
              <a:t> SDS on 21/November/2024. This is the current bishop of the catholic diocese of </a:t>
            </a:r>
            <a:r>
              <a:rPr lang="en-US" sz="2800" dirty="0" err="1"/>
              <a:t>Morogoro</a:t>
            </a:r>
            <a:r>
              <a:rPr lang="en-US" sz="2800" dirty="0"/>
              <a:t> and owner of the hospital.</a:t>
            </a:r>
          </a:p>
          <a:p>
            <a:r>
              <a:rPr lang="en-US" sz="2800" dirty="0"/>
              <a:t>The  Project will be completed with 70 Millions from our own Collection costs.</a:t>
            </a:r>
          </a:p>
          <a:p>
            <a:endParaRPr lang="en-US" sz="2400"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09934"/>
            <a:ext cx="10058400" cy="727426"/>
          </a:xfrm>
        </p:spPr>
        <p:txBody>
          <a:bodyPr>
            <a:normAutofit/>
          </a:bodyPr>
          <a:lstStyle/>
          <a:p>
            <a:r>
              <a:rPr lang="en-US" sz="2800" b="1" dirty="0"/>
              <a:t>WHY THERE IS A NEED FOR THE HOSPITAL PROJECT DEVELOPMENT</a:t>
            </a:r>
          </a:p>
        </p:txBody>
      </p:sp>
      <p:sp>
        <p:nvSpPr>
          <p:cNvPr id="3" name="Content Placeholder 2"/>
          <p:cNvSpPr>
            <a:spLocks noGrp="1"/>
          </p:cNvSpPr>
          <p:nvPr>
            <p:ph idx="1"/>
          </p:nvPr>
        </p:nvSpPr>
        <p:spPr>
          <a:xfrm>
            <a:off x="1097280" y="1737360"/>
            <a:ext cx="10058400" cy="4595201"/>
          </a:xfrm>
        </p:spPr>
        <p:txBody>
          <a:bodyPr>
            <a:normAutofit lnSpcReduction="10000"/>
          </a:bodyPr>
          <a:lstStyle/>
          <a:p>
            <a:pPr marL="531813" indent="-354013">
              <a:buNone/>
            </a:pPr>
            <a:r>
              <a:rPr lang="en-US" sz="2800" b="1" dirty="0"/>
              <a:t>Our Next Priority Project is&gt;  </a:t>
            </a:r>
            <a:endParaRPr lang="en-US" sz="2800" dirty="0"/>
          </a:p>
          <a:p>
            <a:pPr marL="531813" lvl="1" indent="-354013" defTabSz="1077913">
              <a:buFont typeface="Arial" panose="020B0604020202020204" pitchFamily="34" charset="0"/>
              <a:buChar char="•"/>
            </a:pPr>
            <a:r>
              <a:rPr lang="en-US" sz="3200" b="1" dirty="0">
                <a:solidFill>
                  <a:srgbClr val="7030A0"/>
                </a:solidFill>
              </a:rPr>
              <a:t>Operational Theatre Improvement: </a:t>
            </a:r>
          </a:p>
          <a:p>
            <a:pPr marL="1192213" lvl="1" indent="-565150" defTabSz="1077913">
              <a:buFont typeface="Wingdings" panose="05000000000000000000" pitchFamily="2" charset="2"/>
              <a:buChar char="ü"/>
            </a:pPr>
            <a:r>
              <a:rPr lang="en-US" sz="2800" dirty="0"/>
              <a:t>Hospital handle intricate surgeries and medical procedures. Upgrading operational theaters ensures to</a:t>
            </a:r>
            <a:r>
              <a:rPr lang="en-US" sz="2800" b="1" dirty="0"/>
              <a:t> </a:t>
            </a:r>
            <a:r>
              <a:rPr lang="en-US" sz="2800" dirty="0"/>
              <a:t>meet modern standards, enabling better patient outcomes and reducing the risk of infections.</a:t>
            </a:r>
          </a:p>
          <a:p>
            <a:pPr marL="1192213" lvl="1" indent="-565150" defTabSz="1077913">
              <a:buFont typeface="Wingdings" panose="05000000000000000000" pitchFamily="2" charset="2"/>
              <a:buChar char="ü"/>
            </a:pPr>
            <a:r>
              <a:rPr lang="en-US" sz="2800" dirty="0"/>
              <a:t>The hospital has three Operating Rooms. Two in the Major theatre and one in the Maternity Wings. Currently one room in Major theatre is in the use. </a:t>
            </a:r>
          </a:p>
          <a:p>
            <a:pPr marL="1192213" lvl="1" indent="-565150" defTabSz="1077913">
              <a:buFont typeface="Wingdings" panose="05000000000000000000" pitchFamily="2" charset="2"/>
              <a:buChar char="ü"/>
            </a:pPr>
            <a:r>
              <a:rPr lang="en-US" sz="2800" dirty="0"/>
              <a:t>The problem is only, one operation can be managed and this bring under utilization of the department, we need to have a great chance to operate with more than one </a:t>
            </a:r>
            <a:r>
              <a:rPr lang="en-US" sz="2800" dirty="0" err="1"/>
              <a:t>procidure</a:t>
            </a:r>
            <a:endParaRPr lang="en-US" sz="2800" dirty="0"/>
          </a:p>
          <a:p>
            <a:pPr marL="1192213" lvl="1" indent="-565150" defTabSz="1077913">
              <a:buNone/>
            </a:pPr>
            <a:endParaRPr lang="en-US" sz="2200"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11</a:t>
            </a:fld>
            <a:endParaRPr lang="en-US"/>
          </a:p>
        </p:txBody>
      </p:sp>
    </p:spTree>
    <p:extLst>
      <p:ext uri="{BB962C8B-B14F-4D97-AF65-F5344CB8AC3E}">
        <p14:creationId xmlns:p14="http://schemas.microsoft.com/office/powerpoint/2010/main" val="1355625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lnSpcReduction="10000"/>
          </a:bodyPr>
          <a:lstStyle/>
          <a:p>
            <a:pPr>
              <a:buNone/>
            </a:pPr>
            <a:r>
              <a:rPr lang="en-US" sz="2800" dirty="0"/>
              <a:t>The project  can be completed if we  finding the following:</a:t>
            </a:r>
          </a:p>
          <a:p>
            <a:pPr lvl="1"/>
            <a:r>
              <a:rPr lang="en-US" sz="2600" dirty="0"/>
              <a:t>Advanced Surgical Navigation </a:t>
            </a:r>
            <a:r>
              <a:rPr lang="en-US" sz="2600" dirty="0" err="1"/>
              <a:t>sytems</a:t>
            </a:r>
            <a:endParaRPr lang="en-US" sz="2600" dirty="0"/>
          </a:p>
          <a:p>
            <a:pPr lvl="1"/>
            <a:r>
              <a:rPr lang="en-US" sz="2600" dirty="0"/>
              <a:t>Modern Operating Table</a:t>
            </a:r>
          </a:p>
          <a:p>
            <a:pPr lvl="1"/>
            <a:r>
              <a:rPr lang="en-US" sz="2600" dirty="0" err="1"/>
              <a:t>Anaesthesia</a:t>
            </a:r>
            <a:r>
              <a:rPr lang="en-US" sz="2600" dirty="0"/>
              <a:t> Machines</a:t>
            </a:r>
          </a:p>
          <a:p>
            <a:pPr lvl="1"/>
            <a:r>
              <a:rPr lang="en-US" sz="2600" dirty="0"/>
              <a:t>Cutting edge imaging systems</a:t>
            </a:r>
          </a:p>
          <a:p>
            <a:pPr lvl="1"/>
            <a:r>
              <a:rPr lang="en-US" sz="2600" dirty="0"/>
              <a:t>Upgraded Sterilization equipments</a:t>
            </a:r>
          </a:p>
          <a:p>
            <a:pPr lvl="1"/>
            <a:r>
              <a:rPr lang="en-US" sz="2600" dirty="0"/>
              <a:t>Diathermy equipments</a:t>
            </a:r>
          </a:p>
          <a:p>
            <a:pPr lvl="1"/>
            <a:r>
              <a:rPr lang="en-US" sz="2600" dirty="0"/>
              <a:t>Different Sets for  Orthopedic, Urology and ENT operations</a:t>
            </a:r>
          </a:p>
          <a:p>
            <a:pPr lvl="1">
              <a:buNone/>
            </a:pPr>
            <a:r>
              <a:rPr lang="en-US" sz="2600" dirty="0"/>
              <a:t>Upgrading the theatre rooms’ equipments will commits us to provide exceptional medical care and </a:t>
            </a:r>
            <a:r>
              <a:rPr lang="en-US" sz="2600" dirty="0" err="1"/>
              <a:t>embrancing</a:t>
            </a:r>
            <a:r>
              <a:rPr lang="en-US" sz="2600" dirty="0"/>
              <a:t> technological advancements.</a:t>
            </a:r>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Date Placeholder 2"/>
          <p:cNvSpPr>
            <a:spLocks noGrp="1"/>
          </p:cNvSpPr>
          <p:nvPr>
            <p:ph type="dt" sz="half" idx="10"/>
          </p:nvPr>
        </p:nvSpPr>
        <p:spPr/>
        <p:txBody>
          <a:bodyPr/>
          <a:lstStyle/>
          <a:p>
            <a:fld id="{314210ED-FBFF-4169-AFE9-619B47FFB933}" type="datetime1">
              <a:rPr lang="en-US" smtClean="0"/>
              <a:pPr/>
              <a:t>1/18/24</a:t>
            </a:fld>
            <a:endParaRPr lang="en-US"/>
          </a:p>
        </p:txBody>
      </p:sp>
      <p:sp>
        <p:nvSpPr>
          <p:cNvPr id="4" name="Slide Number Placeholder 3"/>
          <p:cNvSpPr>
            <a:spLocks noGrp="1"/>
          </p:cNvSpPr>
          <p:nvPr>
            <p:ph type="sldNum" sz="quarter" idx="12"/>
          </p:nvPr>
        </p:nvSpPr>
        <p:spPr/>
        <p:txBody>
          <a:bodyPr/>
          <a:lstStyle/>
          <a:p>
            <a:fld id="{403C13C3-F6CF-4100-A752-24AF658E9247}" type="slidenum">
              <a:rPr lang="en-US" smtClean="0"/>
              <a:pPr/>
              <a:t>13</a:t>
            </a:fld>
            <a:endParaRPr lang="en-US"/>
          </a:p>
        </p:txBody>
      </p:sp>
      <p:sp>
        <p:nvSpPr>
          <p:cNvPr id="5" name="Rectangle 4"/>
          <p:cNvSpPr/>
          <p:nvPr/>
        </p:nvSpPr>
        <p:spPr>
          <a:xfrm>
            <a:off x="965915" y="1931829"/>
            <a:ext cx="10637950" cy="8894743"/>
          </a:xfrm>
          <a:prstGeom prst="rect">
            <a:avLst/>
          </a:prstGeom>
        </p:spPr>
        <p:txBody>
          <a:bodyPr wrap="square">
            <a:spAutoFit/>
          </a:bodyPr>
          <a:lstStyle/>
          <a:p>
            <a:pPr lvl="1">
              <a:buNone/>
            </a:pPr>
            <a:r>
              <a:rPr lang="en-US" sz="2600" dirty="0"/>
              <a:t>The whole project will cost 658M TZS but the accomplishment will take us in phases one room after another. Find the attachment of the </a:t>
            </a:r>
            <a:r>
              <a:rPr lang="en-US" sz="2600" dirty="0" err="1"/>
              <a:t>profoma</a:t>
            </a: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a:p>
            <a:pPr lvl="1">
              <a:buNone/>
            </a:pPr>
            <a:endParaRPr lang="en-US" sz="2600" dirty="0"/>
          </a:p>
        </p:txBody>
      </p:sp>
      <p:graphicFrame>
        <p:nvGraphicFramePr>
          <p:cNvPr id="1026" name="Object 2"/>
          <p:cNvGraphicFramePr>
            <a:graphicFrameLocks noChangeAspect="1"/>
          </p:cNvGraphicFramePr>
          <p:nvPr/>
        </p:nvGraphicFramePr>
        <p:xfrm>
          <a:off x="1721609" y="2895177"/>
          <a:ext cx="2502661" cy="3541285"/>
        </p:xfrm>
        <a:graphic>
          <a:graphicData uri="http://schemas.openxmlformats.org/presentationml/2006/ole">
            <mc:AlternateContent xmlns:mc="http://schemas.openxmlformats.org/markup-compatibility/2006">
              <mc:Choice xmlns:v="urn:schemas-microsoft-com:vml" Requires="v">
                <p:oleObj spid="_x0000_s1026" name="Acrobat Document" r:id="rId2" imgW="5666966" imgH="8019796" progId="Acrobat.Document.DC">
                  <p:embed/>
                </p:oleObj>
              </mc:Choice>
              <mc:Fallback>
                <p:oleObj name="Acrobat Document" r:id="rId2" imgW="5666966" imgH="8019796" progId="Acrobat.Document.DC">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609" y="2895177"/>
                        <a:ext cx="2502661" cy="354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7382185" y="2882789"/>
          <a:ext cx="3044660" cy="3466495"/>
        </p:xfrm>
        <a:graphic>
          <a:graphicData uri="http://schemas.openxmlformats.org/presentationml/2006/ole">
            <mc:AlternateContent xmlns:mc="http://schemas.openxmlformats.org/markup-compatibility/2006">
              <mc:Choice xmlns:v="urn:schemas-microsoft-com:vml" Requires="v">
                <p:oleObj spid="_x0000_s1027" name="Acrobat Document" r:id="rId4" imgW="5666966" imgH="8019796" progId="Acrobat.Document.DC">
                  <p:embed/>
                </p:oleObj>
              </mc:Choice>
              <mc:Fallback>
                <p:oleObj name="Acrobat Document" r:id="rId4" imgW="5666966" imgH="8019796" progId="Acrobat.Document.DC">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2185" y="2882789"/>
                        <a:ext cx="3044660" cy="346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09934"/>
            <a:ext cx="10058400" cy="727426"/>
          </a:xfrm>
        </p:spPr>
        <p:txBody>
          <a:bodyPr>
            <a:normAutofit/>
          </a:bodyPr>
          <a:lstStyle/>
          <a:p>
            <a:r>
              <a:rPr lang="en-US" sz="2800" b="1" dirty="0"/>
              <a:t>WHY THERE IS A NEED FOR THE HOSPITAL PROJECT DEVELOPMENT</a:t>
            </a:r>
          </a:p>
        </p:txBody>
      </p:sp>
      <p:sp>
        <p:nvSpPr>
          <p:cNvPr id="3" name="Content Placeholder 2"/>
          <p:cNvSpPr>
            <a:spLocks noGrp="1"/>
          </p:cNvSpPr>
          <p:nvPr>
            <p:ph idx="1"/>
          </p:nvPr>
        </p:nvSpPr>
        <p:spPr>
          <a:xfrm>
            <a:off x="1097280" y="1737360"/>
            <a:ext cx="10058400" cy="4595201"/>
          </a:xfrm>
        </p:spPr>
        <p:txBody>
          <a:bodyPr>
            <a:normAutofit/>
          </a:bodyPr>
          <a:lstStyle/>
          <a:p>
            <a:pPr marL="531813" indent="-354013">
              <a:buFont typeface="Arial" panose="020B0604020202020204" pitchFamily="34" charset="0"/>
              <a:buChar char="•"/>
            </a:pPr>
            <a:r>
              <a:rPr lang="en-US" b="1" dirty="0"/>
              <a:t>  </a:t>
            </a:r>
            <a:r>
              <a:rPr lang="en-US" sz="2400" b="1" dirty="0">
                <a:solidFill>
                  <a:srgbClr val="7030A0"/>
                </a:solidFill>
              </a:rPr>
              <a:t>Ambulance and Administration:</a:t>
            </a:r>
          </a:p>
          <a:p>
            <a:pPr marL="531813" indent="-354013">
              <a:buNone/>
            </a:pPr>
            <a:endParaRPr lang="en-US" sz="2400" b="1" dirty="0">
              <a:solidFill>
                <a:srgbClr val="7030A0"/>
              </a:solidFill>
            </a:endParaRPr>
          </a:p>
          <a:p>
            <a:pPr marL="1192213" lvl="1" indent="-565150" defTabSz="1077913">
              <a:buFont typeface="Wingdings" panose="05000000000000000000" pitchFamily="2" charset="2"/>
              <a:buChar char="ü"/>
            </a:pPr>
            <a:endParaRPr lang="en-US" sz="2200"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14</a:t>
            </a:fld>
            <a:endParaRPr lang="en-US"/>
          </a:p>
        </p:txBody>
      </p:sp>
      <p:pic>
        <p:nvPicPr>
          <p:cNvPr id="11" name="Picture 10" descr="WhatsApp Image 2023-11-27 at 22.15.09_46320450.jpg"/>
          <p:cNvPicPr>
            <a:picLocks noChangeAspect="1"/>
          </p:cNvPicPr>
          <p:nvPr/>
        </p:nvPicPr>
        <p:blipFill>
          <a:blip r:embed="rId2" cstate="print"/>
          <a:stretch>
            <a:fillRect/>
          </a:stretch>
        </p:blipFill>
        <p:spPr>
          <a:xfrm>
            <a:off x="1552978" y="2305319"/>
            <a:ext cx="8170572" cy="3743123"/>
          </a:xfrm>
          <a:prstGeom prst="rect">
            <a:avLst/>
          </a:prstGeom>
        </p:spPr>
      </p:pic>
    </p:spTree>
    <p:extLst>
      <p:ext uri="{BB962C8B-B14F-4D97-AF65-F5344CB8AC3E}">
        <p14:creationId xmlns:p14="http://schemas.microsoft.com/office/powerpoint/2010/main" val="1355625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fontScale="92500" lnSpcReduction="10000"/>
          </a:bodyPr>
          <a:lstStyle/>
          <a:p>
            <a:r>
              <a:rPr lang="en-US" sz="2800" dirty="0"/>
              <a:t>On the evening of 28/10/2023 our ambulance got a fatal accident while escorting patient to regional hospital. Thanks God the driver came out with all people in the car safe. But the car is beyond repair. We are now looking the possibility of finding another modern ambulance.</a:t>
            </a:r>
          </a:p>
          <a:p>
            <a:pPr marL="91440" lvl="1" indent="-91440">
              <a:spcBef>
                <a:spcPts val="1200"/>
              </a:spcBef>
              <a:spcAft>
                <a:spcPts val="200"/>
              </a:spcAft>
              <a:buSzPct val="100000"/>
              <a:buFont typeface="Calibri" panose="020F0502020204030204" pitchFamily="34" charset="0"/>
              <a:buChar char=" "/>
            </a:pPr>
            <a:r>
              <a:rPr lang="en-US" sz="2800" dirty="0"/>
              <a:t>Hospital cares patients from distant locations. Ambulances equipped with necessary medical facilities will provide timely transportation, particularly for critical cases.</a:t>
            </a:r>
          </a:p>
          <a:p>
            <a:pPr marL="91440" lvl="1" indent="-91440">
              <a:spcBef>
                <a:spcPts val="1200"/>
              </a:spcBef>
              <a:spcAft>
                <a:spcPts val="200"/>
              </a:spcAft>
              <a:buSzPct val="100000"/>
              <a:buFont typeface="Calibri" panose="020F0502020204030204" pitchFamily="34" charset="0"/>
              <a:buChar char=" "/>
            </a:pPr>
            <a:r>
              <a:rPr lang="en-US" sz="2800" dirty="0" err="1"/>
              <a:t>Morever</a:t>
            </a:r>
            <a:r>
              <a:rPr lang="en-US" sz="2800" dirty="0"/>
              <a:t> administration activities need a mobile car for every day running services of the hospital. Currently we have very two old cars </a:t>
            </a:r>
            <a:r>
              <a:rPr lang="en-US" sz="2800" dirty="0" err="1"/>
              <a:t>Landcruiser</a:t>
            </a:r>
            <a:r>
              <a:rPr lang="en-US" sz="2800" dirty="0"/>
              <a:t> and </a:t>
            </a:r>
            <a:r>
              <a:rPr lang="en-US" sz="2800" dirty="0" err="1"/>
              <a:t>Landrover</a:t>
            </a:r>
            <a:r>
              <a:rPr lang="en-US" sz="2800" dirty="0"/>
              <a:t>,  that are maintained with recurrently </a:t>
            </a:r>
            <a:r>
              <a:rPr lang="en-US" sz="2800" dirty="0" err="1"/>
              <a:t>maintainances</a:t>
            </a:r>
            <a:r>
              <a:rPr lang="en-US" sz="2800" dirty="0"/>
              <a:t>,</a:t>
            </a:r>
          </a:p>
          <a:p>
            <a:endParaRPr lang="en-US"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a:xfrm>
            <a:off x="1097280" y="1845734"/>
            <a:ext cx="10058400" cy="4413398"/>
          </a:xfrm>
        </p:spPr>
        <p:txBody>
          <a:bodyPr>
            <a:normAutofit/>
          </a:bodyPr>
          <a:lstStyle/>
          <a:p>
            <a:r>
              <a:rPr lang="en-US" sz="2800" dirty="0"/>
              <a:t>Ambulance is a typically emergency vehicle equipped to transport individuals with medical emergencies to healthcare facilities while the administration vehicle used for official purposes by organization’s  officials, administrators, or employees. These vehicles are often used for transportation to and from work-related activities.</a:t>
            </a:r>
          </a:p>
          <a:p>
            <a:r>
              <a:rPr lang="en-US" sz="2800" dirty="0"/>
              <a:t>.</a:t>
            </a:r>
          </a:p>
          <a:p>
            <a:endParaRPr lang="en-US" sz="2800" dirty="0"/>
          </a:p>
          <a:p>
            <a:endParaRPr lang="en-US"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lnSpcReduction="10000"/>
          </a:bodyPr>
          <a:lstStyle/>
          <a:p>
            <a:endParaRPr lang="en-US" dirty="0"/>
          </a:p>
          <a:p>
            <a:r>
              <a:rPr lang="en-US" dirty="0"/>
              <a:t>The ambulance  cost varies but with 150 Millions TZS  and strong mobile car  and  141Millions TZS. But this will meet with request for  exemption to the revenue officer. The  Diocese will help us  all the process  for  requesting TRA exemption. On buying we will request potential donors.</a:t>
            </a:r>
          </a:p>
          <a:p>
            <a:endParaRPr lang="en-US" dirty="0"/>
          </a:p>
          <a:p>
            <a:endParaRPr lang="en-US" dirty="0"/>
          </a:p>
          <a:p>
            <a:endParaRPr lang="en-US" dirty="0"/>
          </a:p>
          <a:p>
            <a:endParaRPr lang="en-US" dirty="0"/>
          </a:p>
          <a:p>
            <a:endParaRPr lang="en-US" dirty="0"/>
          </a:p>
          <a:p>
            <a:r>
              <a:rPr lang="en-US" dirty="0"/>
              <a:t>Land Cruiser 78   141 Million TZS				Ambulance 150M TZS</a:t>
            </a:r>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17</a:t>
            </a:fld>
            <a:endParaRPr lang="en-US"/>
          </a:p>
        </p:txBody>
      </p:sp>
      <p:pic>
        <p:nvPicPr>
          <p:cNvPr id="6" name="Picture 5" descr="Land cruiser 78.png"/>
          <p:cNvPicPr>
            <a:picLocks noChangeAspect="1"/>
          </p:cNvPicPr>
          <p:nvPr/>
        </p:nvPicPr>
        <p:blipFill>
          <a:blip r:embed="rId2" cstate="print"/>
          <a:stretch>
            <a:fillRect/>
          </a:stretch>
        </p:blipFill>
        <p:spPr>
          <a:xfrm>
            <a:off x="1174227" y="3193961"/>
            <a:ext cx="3790476" cy="2009104"/>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6645499" y="3271234"/>
            <a:ext cx="3709115" cy="202198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09934"/>
            <a:ext cx="10058400" cy="727426"/>
          </a:xfrm>
        </p:spPr>
        <p:txBody>
          <a:bodyPr>
            <a:normAutofit/>
          </a:bodyPr>
          <a:lstStyle/>
          <a:p>
            <a:r>
              <a:rPr lang="en-US" sz="2800" b="1" dirty="0"/>
              <a:t>WHY THERE IS A NEED FOR THE HOSPITAL PROJECT DEVELOPMENT</a:t>
            </a:r>
          </a:p>
        </p:txBody>
      </p:sp>
      <p:sp>
        <p:nvSpPr>
          <p:cNvPr id="3" name="Content Placeholder 2"/>
          <p:cNvSpPr>
            <a:spLocks noGrp="1"/>
          </p:cNvSpPr>
          <p:nvPr>
            <p:ph idx="1"/>
          </p:nvPr>
        </p:nvSpPr>
        <p:spPr>
          <a:xfrm>
            <a:off x="1097280" y="1737360"/>
            <a:ext cx="10058400" cy="4595201"/>
          </a:xfrm>
        </p:spPr>
        <p:txBody>
          <a:bodyPr>
            <a:normAutofit fontScale="92500" lnSpcReduction="20000"/>
          </a:bodyPr>
          <a:lstStyle/>
          <a:p>
            <a:pPr marL="531813" indent="-354013">
              <a:buFont typeface="Arial" panose="020B0604020202020204" pitchFamily="34" charset="0"/>
              <a:buChar char="•"/>
            </a:pPr>
            <a:r>
              <a:rPr lang="en-US" b="1" dirty="0"/>
              <a:t>  </a:t>
            </a:r>
            <a:r>
              <a:rPr lang="en-US" sz="2400" b="1" dirty="0">
                <a:solidFill>
                  <a:srgbClr val="7030A0"/>
                </a:solidFill>
              </a:rPr>
              <a:t>Mortuary Building:</a:t>
            </a:r>
          </a:p>
          <a:p>
            <a:pPr marL="1192213" lvl="1" indent="-565150" defTabSz="1077913">
              <a:buFont typeface="Wingdings" panose="05000000000000000000" pitchFamily="2" charset="2"/>
              <a:buChar char="ü"/>
            </a:pPr>
            <a:r>
              <a:rPr lang="en-US" sz="2200" dirty="0"/>
              <a:t>Hospital often deal with complex cases and fatalities. A well-equipped mortuary is essential for dignified handling of deceased patients and for forensic purposes. Currently we planned to finish the  reconstruction of the present mortuary and we have estimated to cover 118 Million for the building and 100Millions for equipments.</a:t>
            </a:r>
          </a:p>
          <a:p>
            <a:pPr marL="1192213" lvl="1" indent="-565150" defTabSz="1077913">
              <a:buFont typeface="Wingdings" panose="05000000000000000000" pitchFamily="2" charset="2"/>
              <a:buChar char="ü"/>
            </a:pPr>
            <a:endParaRPr lang="en-US" sz="2200" dirty="0"/>
          </a:p>
          <a:p>
            <a:pPr marL="520700" lvl="1" indent="-342900" defTabSz="1077913">
              <a:buFont typeface="Arial" panose="020B0604020202020204" pitchFamily="34" charset="0"/>
              <a:buChar char="•"/>
            </a:pPr>
            <a:r>
              <a:rPr lang="en-US" sz="2400" b="1" dirty="0">
                <a:solidFill>
                  <a:srgbClr val="7030A0"/>
                </a:solidFill>
              </a:rPr>
              <a:t>Renovation for Administrative Block</a:t>
            </a:r>
            <a:r>
              <a:rPr lang="en-US" sz="2200" dirty="0">
                <a:solidFill>
                  <a:srgbClr val="7030A0"/>
                </a:solidFill>
              </a:rPr>
              <a:t>:</a:t>
            </a:r>
          </a:p>
          <a:p>
            <a:pPr marL="1192213" lvl="1" indent="-565150" defTabSz="1077913">
              <a:buFont typeface="Wingdings" panose="05000000000000000000" pitchFamily="2" charset="2"/>
              <a:buChar char="ü"/>
            </a:pPr>
            <a:r>
              <a:rPr lang="en-US" sz="2200" dirty="0"/>
              <a:t>Efficiency in administrative operations is vital for the smooth functioning of the hospital. Renovations will enhance workspace, streamline processes, and improve overall management</a:t>
            </a:r>
          </a:p>
          <a:p>
            <a:pPr marL="1192213" lvl="1" indent="-565150" defTabSz="1077913">
              <a:buFont typeface="Wingdings" panose="05000000000000000000" pitchFamily="2" charset="2"/>
              <a:buChar char="ü"/>
            </a:pPr>
            <a:endParaRPr lang="en-US" sz="2200" dirty="0"/>
          </a:p>
          <a:p>
            <a:pPr marL="531813" lvl="1" indent="-354013" defTabSz="1077913">
              <a:buFont typeface="Arial" panose="020B0604020202020204" pitchFamily="34" charset="0"/>
              <a:buChar char="•"/>
            </a:pPr>
            <a:r>
              <a:rPr lang="en-US" sz="2400" b="1" dirty="0">
                <a:solidFill>
                  <a:srgbClr val="7030A0"/>
                </a:solidFill>
              </a:rPr>
              <a:t>Scheduled programs for the Specialists</a:t>
            </a:r>
          </a:p>
          <a:p>
            <a:pPr marL="1192213" lvl="1" indent="-565150" defTabSz="1077913">
              <a:buFont typeface="Wingdings" panose="05000000000000000000" pitchFamily="2" charset="2"/>
              <a:buChar char="ü"/>
            </a:pPr>
            <a:r>
              <a:rPr lang="en-US" sz="2200" dirty="0"/>
              <a:t>Hospital handle intricate surgeries and medical  services. Upgrading operational programs for specialists  ensures to</a:t>
            </a:r>
            <a:r>
              <a:rPr lang="en-US" sz="2200" b="1" dirty="0"/>
              <a:t> </a:t>
            </a:r>
            <a:r>
              <a:rPr lang="en-US" sz="2200" dirty="0"/>
              <a:t>meet the specialists  consultation  close to our  patients and thereby enabling better patient outcomes and reducing the risk of chronic and major medical cases..</a:t>
            </a:r>
          </a:p>
          <a:p>
            <a:pPr marL="1192213" lvl="1" indent="-565150" defTabSz="1077913">
              <a:buFont typeface="Wingdings" panose="05000000000000000000" pitchFamily="2" charset="2"/>
              <a:buChar char="ü"/>
            </a:pPr>
            <a:endParaRPr lang="en-US" sz="2200"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18</a:t>
            </a:fld>
            <a:endParaRPr lang="en-US"/>
          </a:p>
        </p:txBody>
      </p:sp>
    </p:spTree>
    <p:extLst>
      <p:ext uri="{BB962C8B-B14F-4D97-AF65-F5344CB8AC3E}">
        <p14:creationId xmlns:p14="http://schemas.microsoft.com/office/powerpoint/2010/main" val="1355625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64525"/>
            <a:ext cx="10058400" cy="672835"/>
          </a:xfrm>
        </p:spPr>
        <p:txBody>
          <a:bodyPr>
            <a:normAutofit/>
          </a:bodyPr>
          <a:lstStyle/>
          <a:p>
            <a:r>
              <a:rPr lang="en-US" sz="2800" b="1" dirty="0"/>
              <a:t>WHY THERE IS A NEED FOR THE HOSPITAL PROJECT DEVELOPMENT</a:t>
            </a:r>
            <a:endParaRPr lang="en-US" sz="2800" dirty="0"/>
          </a:p>
        </p:txBody>
      </p:sp>
      <p:sp>
        <p:nvSpPr>
          <p:cNvPr id="3" name="Content Placeholder 2"/>
          <p:cNvSpPr>
            <a:spLocks noGrp="1"/>
          </p:cNvSpPr>
          <p:nvPr>
            <p:ph idx="1"/>
          </p:nvPr>
        </p:nvSpPr>
        <p:spPr>
          <a:xfrm>
            <a:off x="1097280" y="1737360"/>
            <a:ext cx="10058400" cy="4513316"/>
          </a:xfrm>
        </p:spPr>
        <p:txBody>
          <a:bodyPr>
            <a:normAutofit lnSpcReduction="10000"/>
          </a:bodyPr>
          <a:lstStyle/>
          <a:p>
            <a:pPr marL="450850" indent="-355600">
              <a:buFont typeface="Arial" panose="020B0604020202020204" pitchFamily="34" charset="0"/>
              <a:buChar char="•"/>
            </a:pPr>
            <a:r>
              <a:rPr lang="en-US" b="1" dirty="0">
                <a:solidFill>
                  <a:srgbClr val="7030A0"/>
                </a:solidFill>
              </a:rPr>
              <a:t>Soliciting HR Resources: </a:t>
            </a:r>
          </a:p>
          <a:p>
            <a:pPr marL="900113" indent="-449263">
              <a:buFont typeface="Wingdings" panose="05000000000000000000" pitchFamily="2" charset="2"/>
              <a:buChar char="ü"/>
            </a:pPr>
            <a:r>
              <a:rPr lang="en-US" b="1" dirty="0">
                <a:solidFill>
                  <a:srgbClr val="7030A0"/>
                </a:solidFill>
              </a:rPr>
              <a:t>	</a:t>
            </a:r>
            <a:r>
              <a:rPr lang="en-US" dirty="0"/>
              <a:t>Skilled healthcare professionals are the backbone of any hospital. Recruiting qualified staff ensures quality care and allows the hospital to handle a broader spectrum of medical cases. These man power needs to be trained and improved. We are looking for potential donors who would finance the hospital with training.</a:t>
            </a:r>
          </a:p>
          <a:p>
            <a:pPr marL="95250" indent="355600">
              <a:buFont typeface="Arial" panose="020B0604020202020204" pitchFamily="34" charset="0"/>
              <a:buChar char="•"/>
              <a:tabLst>
                <a:tab pos="177800" algn="l"/>
                <a:tab pos="1350963" algn="l"/>
                <a:tab pos="1433513" algn="l"/>
              </a:tabLst>
            </a:pPr>
            <a:r>
              <a:rPr lang="en-US" b="1" dirty="0">
                <a:solidFill>
                  <a:srgbClr val="7030A0"/>
                </a:solidFill>
              </a:rPr>
              <a:t>Medical and Medication Equipment: </a:t>
            </a:r>
          </a:p>
          <a:p>
            <a:pPr marL="900113" indent="-342900">
              <a:buFont typeface="Wingdings" panose="05000000000000000000" pitchFamily="2" charset="2"/>
              <a:buChar char="ü"/>
              <a:tabLst>
                <a:tab pos="900113" algn="l"/>
                <a:tab pos="1433513" algn="l"/>
              </a:tabLst>
            </a:pPr>
            <a:r>
              <a:rPr lang="en-US" dirty="0"/>
              <a:t>Hospital require advanced medical equipment to diagnose and treat various conditions effectively. Up-to-date equipment improves accuracy, speed, and the range of services offered. Radiology,- CT scans, MRI &amp; potable Ultrasound are required.</a:t>
            </a:r>
          </a:p>
          <a:p>
            <a:pPr marL="900113" indent="-342900">
              <a:buFont typeface="Wingdings" panose="05000000000000000000" pitchFamily="2" charset="2"/>
              <a:buChar char="ü"/>
              <a:tabLst>
                <a:tab pos="900113" algn="l"/>
                <a:tab pos="1433513" algn="l"/>
              </a:tabLst>
            </a:pPr>
            <a:r>
              <a:rPr lang="en-US" dirty="0" err="1"/>
              <a:t>Morevoer</a:t>
            </a:r>
            <a:r>
              <a:rPr lang="en-US" dirty="0"/>
              <a:t> our </a:t>
            </a:r>
            <a:r>
              <a:rPr lang="en-US" dirty="0">
                <a:solidFill>
                  <a:schemeClr val="tx1"/>
                </a:solidFill>
              </a:rPr>
              <a:t>Pharmacy</a:t>
            </a:r>
            <a:r>
              <a:rPr lang="en-US" dirty="0"/>
              <a:t>  need to be sustained with the enough financial capacity that can be able to buy medications and equipments  whenever OS  come in. Currently our pharmacy has minimize  a lot of  OS but  on  fulfilling  this  task we have been subjected to  big </a:t>
            </a:r>
            <a:r>
              <a:rPr lang="en-US" dirty="0" err="1"/>
              <a:t>pharmacys</a:t>
            </a:r>
            <a:r>
              <a:rPr lang="en-US" dirty="0"/>
              <a:t> who supplies us at  a fair agreement, and we return the  depts.  by sending  the  money  in phase.</a:t>
            </a:r>
          </a:p>
          <a:p>
            <a:pPr marL="900113" indent="-342900">
              <a:buFont typeface="Wingdings" panose="05000000000000000000" pitchFamily="2" charset="2"/>
              <a:buChar char="ü"/>
              <a:tabLst>
                <a:tab pos="900113" algn="l"/>
                <a:tab pos="1433513" algn="l"/>
              </a:tabLst>
            </a:pPr>
            <a:endParaRPr lang="en-US" dirty="0"/>
          </a:p>
          <a:p>
            <a:pPr marL="900113" indent="-342900">
              <a:buFont typeface="Wingdings" panose="05000000000000000000" pitchFamily="2" charset="2"/>
              <a:buChar char="ü"/>
              <a:tabLst>
                <a:tab pos="900113" algn="l"/>
                <a:tab pos="1433513" algn="l"/>
              </a:tabLst>
            </a:pPr>
            <a:endParaRPr lang="en-US" dirty="0"/>
          </a:p>
          <a:p>
            <a:pPr marL="900113" indent="-342900">
              <a:buFont typeface="Wingdings" panose="05000000000000000000" pitchFamily="2" charset="2"/>
              <a:buChar char="ü"/>
              <a:tabLst>
                <a:tab pos="900113" algn="l"/>
                <a:tab pos="1433513" algn="l"/>
              </a:tabLst>
            </a:pPr>
            <a:endParaRPr lang="en-US" dirty="0"/>
          </a:p>
          <a:p>
            <a:pPr marL="1350963" indent="-368300">
              <a:buFont typeface="Wingdings" panose="05000000000000000000" pitchFamily="2" charset="2"/>
              <a:buChar char="ü"/>
              <a:tabLst>
                <a:tab pos="1350963" algn="l"/>
                <a:tab pos="1433513" algn="l"/>
              </a:tabLst>
            </a:pPr>
            <a:endParaRPr lang="en-US"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19</a:t>
            </a:fld>
            <a:endParaRPr lang="en-US"/>
          </a:p>
        </p:txBody>
      </p:sp>
    </p:spTree>
    <p:extLst>
      <p:ext uri="{BB962C8B-B14F-4D97-AF65-F5344CB8AC3E}">
        <p14:creationId xmlns:p14="http://schemas.microsoft.com/office/powerpoint/2010/main" val="6202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buFont typeface="+mj-lt"/>
              <a:buAutoNum type="arabicPeriod"/>
            </a:pPr>
            <a:r>
              <a:rPr lang="en-US" b="1" dirty="0"/>
              <a:t>Introduction</a:t>
            </a:r>
          </a:p>
        </p:txBody>
      </p:sp>
      <p:sp>
        <p:nvSpPr>
          <p:cNvPr id="3" name="Content Placeholder 2"/>
          <p:cNvSpPr>
            <a:spLocks noGrp="1"/>
          </p:cNvSpPr>
          <p:nvPr>
            <p:ph idx="1"/>
          </p:nvPr>
        </p:nvSpPr>
        <p:spPr/>
        <p:txBody>
          <a:bodyPr>
            <a:normAutofit lnSpcReduction="10000"/>
          </a:bodyPr>
          <a:lstStyle/>
          <a:p>
            <a:pPr lvl="0"/>
            <a:endParaRPr lang="en-US" dirty="0"/>
          </a:p>
          <a:p>
            <a:r>
              <a:rPr lang="en-US" sz="2800" dirty="0" err="1"/>
              <a:t>Turiani</a:t>
            </a:r>
            <a:r>
              <a:rPr lang="en-US" sz="2800" dirty="0"/>
              <a:t> hospital (TH) is located in the north of </a:t>
            </a:r>
            <a:r>
              <a:rPr lang="en-US" sz="2800" dirty="0" err="1"/>
              <a:t>Morogoro</a:t>
            </a:r>
            <a:r>
              <a:rPr lang="en-US" sz="2800" dirty="0"/>
              <a:t> municipal in </a:t>
            </a:r>
            <a:r>
              <a:rPr lang="en-US" sz="2800" dirty="0" err="1"/>
              <a:t>Mvomero</a:t>
            </a:r>
            <a:r>
              <a:rPr lang="en-US" sz="2800" dirty="0"/>
              <a:t> District serving a population of 421,741 people in its catchment area which comprise the whole of </a:t>
            </a:r>
            <a:r>
              <a:rPr lang="en-US" sz="2800" dirty="0" err="1"/>
              <a:t>Mvomero</a:t>
            </a:r>
            <a:r>
              <a:rPr lang="en-US" sz="2800" dirty="0"/>
              <a:t> and other nearby districts which include </a:t>
            </a:r>
            <a:r>
              <a:rPr lang="en-US" sz="2800" dirty="0" err="1"/>
              <a:t>Kilosa</a:t>
            </a:r>
            <a:r>
              <a:rPr lang="en-US" sz="2800" dirty="0"/>
              <a:t>, </a:t>
            </a:r>
            <a:r>
              <a:rPr lang="en-US" sz="2800" dirty="0" err="1"/>
              <a:t>Gairo</a:t>
            </a:r>
            <a:r>
              <a:rPr lang="en-US" sz="2800" dirty="0"/>
              <a:t>, </a:t>
            </a:r>
            <a:r>
              <a:rPr lang="en-US" sz="2800" dirty="0" err="1"/>
              <a:t>Kilindi</a:t>
            </a:r>
            <a:r>
              <a:rPr lang="en-US" sz="2800" dirty="0"/>
              <a:t>, </a:t>
            </a:r>
            <a:r>
              <a:rPr lang="en-US" sz="2800" dirty="0" err="1"/>
              <a:t>Chalinze</a:t>
            </a:r>
            <a:r>
              <a:rPr lang="en-US" sz="2800" dirty="0"/>
              <a:t> and </a:t>
            </a:r>
            <a:r>
              <a:rPr lang="en-US" sz="2800" dirty="0" err="1"/>
              <a:t>Morogoro</a:t>
            </a:r>
            <a:r>
              <a:rPr lang="en-US" sz="2800" dirty="0"/>
              <a:t> rural.</a:t>
            </a:r>
          </a:p>
          <a:p>
            <a:r>
              <a:rPr lang="en-US" sz="2800" dirty="0"/>
              <a:t>TH plays a crucial role in providing healthcare services to a significant population in its catchment area, serving multiple districts in Tanzania. The fact that it is a Roman Catholic Christian-</a:t>
            </a:r>
            <a:r>
              <a:rPr lang="en-US" sz="2800" dirty="0" err="1"/>
              <a:t>ow</a:t>
            </a:r>
            <a:r>
              <a:rPr lang="en-US" sz="2800" dirty="0"/>
              <a:t> </a:t>
            </a:r>
            <a:r>
              <a:rPr lang="en-US" sz="2800" dirty="0" err="1"/>
              <a:t>ned</a:t>
            </a:r>
            <a:r>
              <a:rPr lang="en-US" sz="2800" dirty="0"/>
              <a:t> facility  adds distinctive characteristic  to its Identity</a:t>
            </a:r>
            <a:r>
              <a:rPr lang="en-US" dirty="0"/>
              <a:t> .                                                                                                                                                                                                         </a:t>
            </a:r>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1696"/>
            <a:ext cx="10058400" cy="795664"/>
          </a:xfrm>
        </p:spPr>
        <p:txBody>
          <a:bodyPr>
            <a:normAutofit/>
          </a:bodyPr>
          <a:lstStyle/>
          <a:p>
            <a:r>
              <a:rPr lang="en-US" sz="2800" b="1" dirty="0"/>
              <a:t>WHY THERE IS A NEED FOR THE HOSPITAL PROJECT DEVELOPMENT ON:</a:t>
            </a:r>
          </a:p>
        </p:txBody>
      </p:sp>
      <p:sp>
        <p:nvSpPr>
          <p:cNvPr id="3" name="Content Placeholder 2"/>
          <p:cNvSpPr>
            <a:spLocks noGrp="1"/>
          </p:cNvSpPr>
          <p:nvPr>
            <p:ph idx="1"/>
          </p:nvPr>
        </p:nvSpPr>
        <p:spPr>
          <a:xfrm>
            <a:off x="1097280" y="1737360"/>
            <a:ext cx="10058400" cy="4567906"/>
          </a:xfrm>
        </p:spPr>
        <p:txBody>
          <a:bodyPr>
            <a:normAutofit lnSpcReduction="10000"/>
          </a:bodyPr>
          <a:lstStyle/>
          <a:p>
            <a:pPr marL="355600" lvl="0" indent="-355600">
              <a:buFont typeface="Arial" panose="020B0604020202020204" pitchFamily="34" charset="0"/>
              <a:buChar char="•"/>
              <a:tabLst>
                <a:tab pos="355600" algn="l"/>
                <a:tab pos="982663" algn="l"/>
              </a:tabLst>
            </a:pPr>
            <a:r>
              <a:rPr lang="en-US" sz="2800" b="1" dirty="0">
                <a:solidFill>
                  <a:srgbClr val="7030A0"/>
                </a:solidFill>
              </a:rPr>
              <a:t>Patient-Centered Care:</a:t>
            </a:r>
            <a:r>
              <a:rPr lang="en-US" sz="2800" dirty="0">
                <a:solidFill>
                  <a:srgbClr val="7030A0"/>
                </a:solidFill>
              </a:rPr>
              <a:t> </a:t>
            </a:r>
          </a:p>
          <a:p>
            <a:pPr marL="355600" lvl="0" indent="0">
              <a:buFont typeface="Wingdings" panose="05000000000000000000" pitchFamily="2" charset="2"/>
              <a:buChar char="ü"/>
              <a:tabLst>
                <a:tab pos="982663" algn="l"/>
              </a:tabLst>
            </a:pPr>
            <a:r>
              <a:rPr lang="en-US" sz="2800" b="1" dirty="0">
                <a:solidFill>
                  <a:srgbClr val="7030A0"/>
                </a:solidFill>
              </a:rPr>
              <a:t>	</a:t>
            </a:r>
            <a:r>
              <a:rPr lang="en-US" sz="2800" b="1" dirty="0"/>
              <a:t>Maternity waiting bays </a:t>
            </a:r>
            <a:r>
              <a:rPr lang="en-US" sz="2800" dirty="0"/>
              <a:t>provide a comfortable and supportive environment for expectant mothers before delivery.</a:t>
            </a:r>
          </a:p>
          <a:p>
            <a:pPr marL="355600" lvl="0" indent="627063">
              <a:buFont typeface="Wingdings" panose="05000000000000000000" pitchFamily="2" charset="2"/>
              <a:buChar char="ü"/>
              <a:tabLst>
                <a:tab pos="355600" algn="l"/>
                <a:tab pos="982663" algn="l"/>
              </a:tabLst>
            </a:pPr>
            <a:r>
              <a:rPr lang="en-US" sz="2800" b="1" dirty="0"/>
              <a:t>Patient's relative waiting bays </a:t>
            </a:r>
            <a:r>
              <a:rPr lang="en-US" sz="2800" dirty="0"/>
              <a:t>offer families a space to stay close to their loved ones 	during treatment, promoting emotional support and involvement in care decisions.</a:t>
            </a:r>
            <a:endParaRPr lang="en-US" sz="2800" b="1" i="1" dirty="0">
              <a:solidFill>
                <a:schemeClr val="tx1"/>
              </a:solidFill>
            </a:endParaRPr>
          </a:p>
          <a:p>
            <a:pPr marL="355600" lvl="0" indent="627063">
              <a:buFont typeface="Wingdings" panose="05000000000000000000" pitchFamily="2" charset="2"/>
              <a:buChar char="ü"/>
              <a:tabLst>
                <a:tab pos="355600" algn="l"/>
                <a:tab pos="982663" algn="l"/>
              </a:tabLst>
            </a:pPr>
            <a:r>
              <a:rPr lang="en-US" sz="2800" b="1" i="1" dirty="0">
                <a:solidFill>
                  <a:schemeClr val="tx1"/>
                </a:solidFill>
              </a:rPr>
              <a:t>Maternity waiting bay </a:t>
            </a:r>
            <a:r>
              <a:rPr lang="en-US" sz="2800" i="1" dirty="0">
                <a:solidFill>
                  <a:schemeClr val="accent3">
                    <a:lumMod val="75000"/>
                  </a:schemeClr>
                </a:solidFill>
              </a:rPr>
              <a:t>help manage the influx of pregnant women nearing delivery, </a:t>
            </a:r>
          </a:p>
          <a:p>
            <a:pPr marL="355600" lvl="0" indent="627063">
              <a:buFont typeface="Wingdings" panose="05000000000000000000" pitchFamily="2" charset="2"/>
              <a:buChar char="ü"/>
              <a:tabLst>
                <a:tab pos="355600" algn="l"/>
                <a:tab pos="982663" algn="l"/>
              </a:tabLst>
            </a:pPr>
            <a:r>
              <a:rPr lang="en-US" sz="2800" b="1" i="1" dirty="0">
                <a:solidFill>
                  <a:schemeClr val="tx1"/>
                </a:solidFill>
              </a:rPr>
              <a:t>Patient's relative waiting bay </a:t>
            </a:r>
            <a:r>
              <a:rPr lang="en-US" sz="2800" i="1" dirty="0">
                <a:solidFill>
                  <a:schemeClr val="accent3">
                    <a:lumMod val="75000"/>
                  </a:schemeClr>
                </a:solidFill>
              </a:rPr>
              <a:t>ease congestion in patient care areas, allowing 	medical staff to focus on treatment</a:t>
            </a:r>
            <a:r>
              <a:rPr lang="en-US" i="1" dirty="0">
                <a:solidFill>
                  <a:schemeClr val="accent3">
                    <a:lumMod val="75000"/>
                  </a:schemeClr>
                </a:solidFill>
              </a:rPr>
              <a:t>.</a:t>
            </a:r>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20</a:t>
            </a:fld>
            <a:endParaRPr lang="en-US"/>
          </a:p>
        </p:txBody>
      </p:sp>
    </p:spTree>
    <p:extLst>
      <p:ext uri="{BB962C8B-B14F-4D97-AF65-F5344CB8AC3E}">
        <p14:creationId xmlns:p14="http://schemas.microsoft.com/office/powerpoint/2010/main" val="1042434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105469"/>
            <a:ext cx="10058400" cy="631891"/>
          </a:xfrm>
        </p:spPr>
        <p:txBody>
          <a:bodyPr>
            <a:normAutofit/>
          </a:bodyPr>
          <a:lstStyle/>
          <a:p>
            <a:r>
              <a:rPr lang="en-US" sz="2800" dirty="0"/>
              <a:t>WHY THERE IS A NEED FOR THE HOSPITAL PROJECT DEVELOPMENT ON:</a:t>
            </a:r>
          </a:p>
        </p:txBody>
      </p:sp>
      <p:sp>
        <p:nvSpPr>
          <p:cNvPr id="3" name="Content Placeholder 2"/>
          <p:cNvSpPr>
            <a:spLocks noGrp="1"/>
          </p:cNvSpPr>
          <p:nvPr>
            <p:ph idx="1"/>
          </p:nvPr>
        </p:nvSpPr>
        <p:spPr>
          <a:xfrm>
            <a:off x="1097280" y="1737361"/>
            <a:ext cx="10058400" cy="4595200"/>
          </a:xfrm>
        </p:spPr>
        <p:txBody>
          <a:bodyPr/>
          <a:lstStyle/>
          <a:p>
            <a:pPr marL="355600" lvl="1" indent="-355600">
              <a:buFont typeface="Arial" panose="020B0604020202020204" pitchFamily="34" charset="0"/>
              <a:buChar char="•"/>
            </a:pPr>
            <a:r>
              <a:rPr lang="en-US" sz="2000" b="1" dirty="0">
                <a:solidFill>
                  <a:srgbClr val="7030A0"/>
                </a:solidFill>
              </a:rPr>
              <a:t>Safety and Quality: </a:t>
            </a:r>
          </a:p>
          <a:p>
            <a:pPr marL="982663" lvl="1" indent="-627063">
              <a:buFont typeface="Wingdings" panose="05000000000000000000" pitchFamily="2" charset="2"/>
              <a:buChar char="ü"/>
            </a:pPr>
            <a:r>
              <a:rPr lang="en-US" sz="2000" b="1" dirty="0"/>
              <a:t>Upgrading drip water infusion facilities </a:t>
            </a:r>
            <a:r>
              <a:rPr lang="en-US" sz="2000" dirty="0"/>
              <a:t>is essential for maintaining patient safety by ensuring the administration of medications and fluids is done under optimal conditions. </a:t>
            </a:r>
          </a:p>
          <a:p>
            <a:pPr marL="982663" lvl="1" indent="-627063">
              <a:buFont typeface="Wingdings" panose="05000000000000000000" pitchFamily="2" charset="2"/>
              <a:buChar char="ü"/>
            </a:pPr>
            <a:r>
              <a:rPr lang="en-US" sz="2000" b="1" dirty="0"/>
              <a:t>Renovating carpentry workshops </a:t>
            </a:r>
            <a:r>
              <a:rPr lang="en-US" sz="2000" dirty="0"/>
              <a:t>ensures that medical equipment is maintained and repaired according to safety standards</a:t>
            </a:r>
            <a:r>
              <a:rPr lang="en-US" dirty="0"/>
              <a:t>.</a:t>
            </a:r>
          </a:p>
          <a:p>
            <a:pPr marL="982663" lvl="1" indent="-627063">
              <a:buFont typeface="Wingdings" panose="05000000000000000000" pitchFamily="2" charset="2"/>
              <a:buChar char="ü"/>
            </a:pPr>
            <a:endParaRPr lang="en-US" dirty="0"/>
          </a:p>
          <a:p>
            <a:pPr marL="355600" indent="-355600">
              <a:buFont typeface="Arial" panose="020B0604020202020204" pitchFamily="34" charset="0"/>
              <a:buChar char="•"/>
              <a:tabLst>
                <a:tab pos="355600" algn="l"/>
              </a:tabLst>
            </a:pPr>
            <a:r>
              <a:rPr lang="en-US" b="1" dirty="0">
                <a:solidFill>
                  <a:srgbClr val="7030A0"/>
                </a:solidFill>
              </a:rPr>
              <a:t>Enhanced Infrastructure: </a:t>
            </a:r>
          </a:p>
          <a:p>
            <a:pPr marL="982663" lvl="1" indent="-627063">
              <a:buFont typeface="Wingdings" panose="05000000000000000000" pitchFamily="2" charset="2"/>
              <a:buChar char="ü"/>
            </a:pPr>
            <a:r>
              <a:rPr lang="en-US" dirty="0"/>
              <a:t>Hospitals often cater to complex medical cases and emergencies. Establishing a </a:t>
            </a:r>
            <a:r>
              <a:rPr lang="en-US" b="1" dirty="0"/>
              <a:t>dedicated Grade One Wing and ICU Ward </a:t>
            </a:r>
            <a:r>
              <a:rPr lang="en-US" dirty="0"/>
              <a:t>ensures that the hospital will accommodate and provide specialized care for critically ill patients. This significantly enhances the hospital's capacity to handle severe cases and emergencies, potentially saving more lives.</a:t>
            </a:r>
          </a:p>
          <a:p>
            <a:pPr marL="982663" lvl="1" indent="-627063">
              <a:buFont typeface="Wingdings" panose="05000000000000000000" pitchFamily="2" charset="2"/>
              <a:buChar char="ü"/>
            </a:pPr>
            <a:endParaRPr lang="en-US" dirty="0"/>
          </a:p>
          <a:p>
            <a:pPr marL="982663" lvl="1" indent="-627063">
              <a:buFont typeface="Wingdings" panose="05000000000000000000" pitchFamily="2" charset="2"/>
              <a:buChar char="ü"/>
            </a:pPr>
            <a:r>
              <a:rPr lang="en-US" b="1" dirty="0"/>
              <a:t>Enhanced Medical Services: </a:t>
            </a:r>
            <a:r>
              <a:rPr lang="en-US" dirty="0"/>
              <a:t>The</a:t>
            </a:r>
            <a:r>
              <a:rPr lang="en-US" b="1" dirty="0"/>
              <a:t> </a:t>
            </a:r>
            <a:r>
              <a:rPr lang="en-US" sz="1800" dirty="0"/>
              <a:t>Grade One Wing and ICU offer specialized care, improving the hospital's ability to handle critical cases effectively.</a:t>
            </a:r>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21</a:t>
            </a:fld>
            <a:endParaRPr lang="en-US"/>
          </a:p>
        </p:txBody>
      </p:sp>
    </p:spTree>
    <p:extLst>
      <p:ext uri="{BB962C8B-B14F-4D97-AF65-F5344CB8AC3E}">
        <p14:creationId xmlns:p14="http://schemas.microsoft.com/office/powerpoint/2010/main" val="380268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23582"/>
            <a:ext cx="10058400" cy="713778"/>
          </a:xfrm>
        </p:spPr>
        <p:txBody>
          <a:bodyPr>
            <a:normAutofit/>
          </a:bodyPr>
          <a:lstStyle/>
          <a:p>
            <a:r>
              <a:rPr lang="en-US" sz="2800" dirty="0"/>
              <a:t>WHY THERE IS A NEED FOR THE HOSPITAL PROJECT DEVELOPMENT ON:</a:t>
            </a:r>
          </a:p>
        </p:txBody>
      </p:sp>
      <p:sp>
        <p:nvSpPr>
          <p:cNvPr id="3" name="Content Placeholder 2"/>
          <p:cNvSpPr>
            <a:spLocks noGrp="1"/>
          </p:cNvSpPr>
          <p:nvPr>
            <p:ph idx="1"/>
          </p:nvPr>
        </p:nvSpPr>
        <p:spPr>
          <a:xfrm>
            <a:off x="1097280" y="1737361"/>
            <a:ext cx="10058400" cy="4472370"/>
          </a:xfrm>
        </p:spPr>
        <p:txBody>
          <a:bodyPr>
            <a:normAutofit fontScale="92500" lnSpcReduction="10000"/>
          </a:bodyPr>
          <a:lstStyle/>
          <a:p>
            <a:pPr>
              <a:buFont typeface="Arial" panose="020B0604020202020204" pitchFamily="34" charset="0"/>
              <a:buChar char="•"/>
              <a:tabLst>
                <a:tab pos="531813" algn="l"/>
              </a:tabLst>
            </a:pPr>
            <a:r>
              <a:rPr lang="en-US" dirty="0"/>
              <a:t> 	</a:t>
            </a:r>
            <a:r>
              <a:rPr lang="en-US" b="1" dirty="0">
                <a:solidFill>
                  <a:srgbClr val="7030A0"/>
                </a:solidFill>
              </a:rPr>
              <a:t>Installation of Heavy-Duty Solar Panels: </a:t>
            </a:r>
          </a:p>
          <a:p>
            <a:pPr marL="531813" indent="368300">
              <a:buFont typeface="Wingdings" panose="05000000000000000000" pitchFamily="2" charset="2"/>
              <a:buChar char="ü"/>
              <a:tabLst>
                <a:tab pos="531813" algn="l"/>
              </a:tabLst>
            </a:pPr>
            <a:r>
              <a:rPr lang="en-US" b="1" dirty="0"/>
              <a:t>Solar panels offer a sustainable and reliable source of energy. </a:t>
            </a:r>
            <a:r>
              <a:rPr lang="en-US" dirty="0"/>
              <a:t>Hospitals require 	uninterrupted power supply for critical medical equipment, especially in emergencies 	where electricity outages can be life-threatening. Using solar panels not only ensures 	continuous power but also reduces operational costs and environmental impact, 	contributing to sustainable healthcare. </a:t>
            </a:r>
            <a:r>
              <a:rPr lang="en-US" b="1" dirty="0"/>
              <a:t>Currently the cost for the generator </a:t>
            </a:r>
            <a:r>
              <a:rPr lang="en-US" b="1" dirty="0" err="1"/>
              <a:t>realy</a:t>
            </a:r>
            <a:r>
              <a:rPr lang="en-US" b="1" dirty="0"/>
              <a:t> troubles us</a:t>
            </a:r>
          </a:p>
          <a:p>
            <a:pPr marL="531813" indent="0">
              <a:buNone/>
              <a:tabLst>
                <a:tab pos="531813" algn="l"/>
              </a:tabLst>
            </a:pPr>
            <a:endParaRPr lang="en-US" dirty="0"/>
          </a:p>
          <a:p>
            <a:pPr marL="531813" indent="-531813">
              <a:buFont typeface="Arial" panose="020B0604020202020204" pitchFamily="34" charset="0"/>
              <a:buChar char="•"/>
              <a:tabLst>
                <a:tab pos="531813" algn="l"/>
              </a:tabLst>
            </a:pPr>
            <a:r>
              <a:rPr lang="en-US" b="1" dirty="0">
                <a:solidFill>
                  <a:srgbClr val="7030A0"/>
                </a:solidFill>
              </a:rPr>
              <a:t>Renovation of Old Buildings: </a:t>
            </a:r>
          </a:p>
          <a:p>
            <a:pPr marL="531813" indent="0">
              <a:buFont typeface="Wingdings" panose="05000000000000000000" pitchFamily="2" charset="2"/>
              <a:buChar char="ü"/>
              <a:tabLst>
                <a:tab pos="531813" algn="l"/>
              </a:tabLst>
            </a:pPr>
            <a:r>
              <a:rPr lang="en-US" dirty="0"/>
              <a:t>	</a:t>
            </a:r>
            <a:r>
              <a:rPr lang="en-US" b="1" dirty="0"/>
              <a:t>Revamping old buildings within the hospital compound serves multiple purposes</a:t>
            </a:r>
            <a:r>
              <a:rPr lang="en-US" dirty="0"/>
              <a:t>. 	Converting </a:t>
            </a:r>
            <a:r>
              <a:rPr lang="en-US" b="1" dirty="0"/>
              <a:t>the Old Pharmacy into a Hostel </a:t>
            </a:r>
            <a:r>
              <a:rPr lang="en-US" dirty="0"/>
              <a:t>and repurposing priest/Chaplain houses into 	 </a:t>
            </a:r>
            <a:r>
              <a:rPr lang="en-US" dirty="0" err="1"/>
              <a:t>confortable</a:t>
            </a:r>
            <a:r>
              <a:rPr lang="en-US" dirty="0"/>
              <a:t> accommodation and  repairs to the staff residences helps address the shortage of space for official  guests, medical staff, and support personnel. </a:t>
            </a:r>
          </a:p>
          <a:p>
            <a:pPr marL="531813" indent="368300">
              <a:buFont typeface="Wingdings" panose="05000000000000000000" pitchFamily="2" charset="2"/>
              <a:buChar char="ü"/>
              <a:tabLst>
                <a:tab pos="900113" algn="l"/>
              </a:tabLst>
            </a:pPr>
            <a:r>
              <a:rPr lang="en-US" dirty="0"/>
              <a:t>It optimizes the hospital's infrastructure to accommodate a larger number of people 	efficiently.</a:t>
            </a:r>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22</a:t>
            </a:fld>
            <a:endParaRPr lang="en-US"/>
          </a:p>
        </p:txBody>
      </p:sp>
    </p:spTree>
    <p:extLst>
      <p:ext uri="{BB962C8B-B14F-4D97-AF65-F5344CB8AC3E}">
        <p14:creationId xmlns:p14="http://schemas.microsoft.com/office/powerpoint/2010/main" val="2140045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146412"/>
            <a:ext cx="10058400" cy="590948"/>
          </a:xfrm>
        </p:spPr>
        <p:txBody>
          <a:bodyPr>
            <a:normAutofit/>
          </a:bodyPr>
          <a:lstStyle/>
          <a:p>
            <a:r>
              <a:rPr lang="en-US" sz="2800" b="1" dirty="0"/>
              <a:t>Overall, these components are crucial for the following reasons:</a:t>
            </a:r>
          </a:p>
        </p:txBody>
      </p:sp>
      <p:sp>
        <p:nvSpPr>
          <p:cNvPr id="3" name="Content Placeholder 2"/>
          <p:cNvSpPr>
            <a:spLocks noGrp="1"/>
          </p:cNvSpPr>
          <p:nvPr>
            <p:ph idx="1"/>
          </p:nvPr>
        </p:nvSpPr>
        <p:spPr>
          <a:xfrm>
            <a:off x="1097279" y="1737360"/>
            <a:ext cx="10325897" cy="4554258"/>
          </a:xfrm>
        </p:spPr>
        <p:txBody>
          <a:bodyPr>
            <a:noAutofit/>
          </a:bodyPr>
          <a:lstStyle/>
          <a:p>
            <a:pPr marL="627063" lvl="0" indent="-627063">
              <a:buFont typeface="Arial" panose="020B0604020202020204" pitchFamily="34" charset="0"/>
              <a:buChar char="•"/>
            </a:pPr>
            <a:r>
              <a:rPr lang="en-US" b="1" dirty="0">
                <a:solidFill>
                  <a:srgbClr val="7030A0"/>
                </a:solidFill>
              </a:rPr>
              <a:t>Enhanced Medical Services: </a:t>
            </a:r>
          </a:p>
          <a:p>
            <a:pPr marL="982663" lvl="0" indent="-541338">
              <a:buFont typeface="Wingdings" panose="05000000000000000000" pitchFamily="2" charset="2"/>
              <a:buChar char="ü"/>
            </a:pPr>
            <a:r>
              <a:rPr lang="en-US" dirty="0"/>
              <a:t>The Grade One Wing and ICU offer specialized care, improving the hospital's ability to handle critical cases effectively.</a:t>
            </a:r>
          </a:p>
          <a:p>
            <a:pPr marL="627063" lvl="0" indent="-531813" defTabSz="627063">
              <a:buFont typeface="Arial" panose="020B0604020202020204" pitchFamily="34" charset="0"/>
              <a:buChar char="•"/>
              <a:tabLst>
                <a:tab pos="627063" algn="l"/>
              </a:tabLst>
            </a:pPr>
            <a:r>
              <a:rPr lang="en-US" b="1" dirty="0">
                <a:solidFill>
                  <a:srgbClr val="7030A0"/>
                </a:solidFill>
              </a:rPr>
              <a:t>Sustainability and Cost-Efficiency: </a:t>
            </a:r>
          </a:p>
          <a:p>
            <a:pPr marL="450850" lvl="0" indent="368300" defTabSz="627063">
              <a:buFont typeface="Wingdings" panose="05000000000000000000" pitchFamily="2" charset="2"/>
              <a:buChar char="ü"/>
              <a:tabLst>
                <a:tab pos="804863" algn="l"/>
                <a:tab pos="900113" algn="l"/>
              </a:tabLst>
            </a:pPr>
            <a:r>
              <a:rPr lang="en-US" dirty="0"/>
              <a:t>Solar panels provide reliable power, reduce energy costs, and contribute to 	environmentally friendly operations.</a:t>
            </a:r>
          </a:p>
          <a:p>
            <a:pPr marL="793750" lvl="0" indent="-698500" defTabSz="627063">
              <a:buFont typeface="Arial" panose="020B0604020202020204" pitchFamily="34" charset="0"/>
              <a:buChar char="•"/>
              <a:tabLst>
                <a:tab pos="804863" algn="l"/>
                <a:tab pos="900113" algn="l"/>
              </a:tabLst>
            </a:pPr>
            <a:r>
              <a:rPr lang="en-US" b="1" dirty="0">
                <a:solidFill>
                  <a:srgbClr val="7030A0"/>
                </a:solidFill>
              </a:rPr>
              <a:t>Training  </a:t>
            </a:r>
          </a:p>
          <a:p>
            <a:pPr marL="1086358" lvl="1" indent="-698500" defTabSz="627063">
              <a:buFont typeface="Wingdings" pitchFamily="2" charset="2"/>
              <a:buChar char="ü"/>
              <a:tabLst>
                <a:tab pos="804863" algn="l"/>
                <a:tab pos="900113" algn="l"/>
              </a:tabLst>
            </a:pPr>
            <a:r>
              <a:rPr lang="en-US" dirty="0">
                <a:solidFill>
                  <a:schemeClr val="tx1"/>
                </a:solidFill>
              </a:rPr>
              <a:t>Providing more space for patients, </a:t>
            </a:r>
            <a:r>
              <a:rPr lang="en-US" dirty="0"/>
              <a:t>staff, and support services, thereby improving overall functionality and efficiency. This can be done both e learning and </a:t>
            </a:r>
            <a:r>
              <a:rPr lang="en-US" dirty="0" err="1"/>
              <a:t>offiline</a:t>
            </a:r>
            <a:r>
              <a:rPr lang="en-US" dirty="0"/>
              <a:t>/physical training</a:t>
            </a:r>
          </a:p>
          <a:p>
            <a:pPr marL="95250" lvl="0" indent="0" defTabSz="627063">
              <a:buNone/>
              <a:tabLst>
                <a:tab pos="804863" algn="l"/>
                <a:tab pos="900113" algn="l"/>
              </a:tabLst>
            </a:pPr>
            <a:r>
              <a:rPr lang="en-US" i="1" dirty="0">
                <a:solidFill>
                  <a:schemeClr val="accent4">
                    <a:lumMod val="75000"/>
                  </a:schemeClr>
                </a:solidFill>
              </a:rPr>
              <a:t>Investing in these developments strengthens the hospital's capabilities, making it better equipped to provide </a:t>
            </a:r>
            <a:r>
              <a:rPr lang="en-US" b="1" i="1" dirty="0">
                <a:solidFill>
                  <a:schemeClr val="accent4">
                    <a:lumMod val="75000"/>
                  </a:schemeClr>
                </a:solidFill>
              </a:rPr>
              <a:t>high-quality healthcare services</a:t>
            </a:r>
            <a:r>
              <a:rPr lang="en-US" i="1" dirty="0">
                <a:solidFill>
                  <a:schemeClr val="accent4">
                    <a:lumMod val="75000"/>
                  </a:schemeClr>
                </a:solidFill>
              </a:rPr>
              <a:t>, </a:t>
            </a:r>
            <a:r>
              <a:rPr lang="en-US" b="1" i="1" dirty="0">
                <a:solidFill>
                  <a:schemeClr val="accent4">
                    <a:lumMod val="75000"/>
                  </a:schemeClr>
                </a:solidFill>
              </a:rPr>
              <a:t>accommodate more patients</a:t>
            </a:r>
            <a:r>
              <a:rPr lang="en-US" i="1" dirty="0">
                <a:solidFill>
                  <a:schemeClr val="accent4">
                    <a:lumMod val="75000"/>
                  </a:schemeClr>
                </a:solidFill>
              </a:rPr>
              <a:t>, and create a sustainable and conducive environment for both patients and healthcare professionals.</a:t>
            </a:r>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23</a:t>
            </a:fld>
            <a:endParaRPr lang="en-US"/>
          </a:p>
        </p:txBody>
      </p:sp>
    </p:spTree>
    <p:extLst>
      <p:ext uri="{BB962C8B-B14F-4D97-AF65-F5344CB8AC3E}">
        <p14:creationId xmlns:p14="http://schemas.microsoft.com/office/powerpoint/2010/main" val="3492430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1787857"/>
            <a:ext cx="10058400" cy="1433015"/>
          </a:xfrm>
        </p:spPr>
        <p:txBody>
          <a:bodyPr/>
          <a:lstStyle/>
          <a:p>
            <a:pPr algn="ctr"/>
            <a:r>
              <a:rPr lang="en-US" b="1" dirty="0"/>
              <a:t>Thank You &amp; Your Welcome</a:t>
            </a:r>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24</a:t>
            </a:fld>
            <a:endParaRPr lang="en-US"/>
          </a:p>
        </p:txBody>
      </p:sp>
    </p:spTree>
    <p:extLst>
      <p:ext uri="{BB962C8B-B14F-4D97-AF65-F5344CB8AC3E}">
        <p14:creationId xmlns:p14="http://schemas.microsoft.com/office/powerpoint/2010/main" val="3919153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Intro….Cont</a:t>
            </a:r>
          </a:p>
        </p:txBody>
      </p:sp>
      <p:sp>
        <p:nvSpPr>
          <p:cNvPr id="3" name="Content Placeholder 2"/>
          <p:cNvSpPr>
            <a:spLocks noGrp="1"/>
          </p:cNvSpPr>
          <p:nvPr>
            <p:ph idx="1"/>
          </p:nvPr>
        </p:nvSpPr>
        <p:spPr/>
        <p:txBody>
          <a:bodyPr>
            <a:normAutofit/>
          </a:bodyPr>
          <a:lstStyle/>
          <a:p>
            <a:r>
              <a:rPr lang="en-US" sz="2800" dirty="0"/>
              <a:t>The hospital's reputation in the health care industry suggests that it has been successful in delivering quality clinical and diagnostic services, patient care and treatment.</a:t>
            </a:r>
          </a:p>
          <a:p>
            <a:r>
              <a:rPr lang="en-US" sz="2800" dirty="0"/>
              <a:t> The various departments and sections, such as the Outpatient Department (OPD), Inpatient Department (IPD), Maternity wing, Operating Theatres, Laboratory, Pharmacy, Dental, Physiotherapy, Eye Clinic, Administration, and other supporting units, indicate a comprehensive range of medical services. </a:t>
            </a:r>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Intro….cont</a:t>
            </a:r>
          </a:p>
        </p:txBody>
      </p:sp>
      <p:sp>
        <p:nvSpPr>
          <p:cNvPr id="3" name="Content Placeholder 2"/>
          <p:cNvSpPr>
            <a:spLocks noGrp="1"/>
          </p:cNvSpPr>
          <p:nvPr>
            <p:ph idx="1"/>
          </p:nvPr>
        </p:nvSpPr>
        <p:spPr/>
        <p:txBody>
          <a:bodyPr/>
          <a:lstStyle/>
          <a:p>
            <a:r>
              <a:rPr lang="en-US" sz="2800" dirty="0"/>
              <a:t>The inclusion of specialized services like Dental, Physiotherapy, and Eye Clinic reflects a holistic approach to healthcare, addressing not only immediate medical needs but also aspects of preventive and rehabilitative care.</a:t>
            </a:r>
          </a:p>
          <a:p>
            <a:r>
              <a:rPr lang="en-US" sz="2800" dirty="0"/>
              <a:t>Given its history as one of the Voluntary Agency Hospitals (VAH) built in the early 1960s, it likely has a longstanding commitment to community health. The hospital's role in the </a:t>
            </a:r>
            <a:r>
              <a:rPr lang="en-US" sz="2800" dirty="0" err="1"/>
              <a:t>Mvomero</a:t>
            </a:r>
            <a:r>
              <a:rPr lang="en-US" sz="2800" dirty="0"/>
              <a:t> District health system further emphasizes its importance as part of the broader healthcare infrastructure</a:t>
            </a:r>
          </a:p>
          <a:p>
            <a:endParaRPr lang="en-US"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Project Overview</a:t>
            </a:r>
          </a:p>
        </p:txBody>
      </p:sp>
      <p:sp>
        <p:nvSpPr>
          <p:cNvPr id="3" name="Content Placeholder 2"/>
          <p:cNvSpPr>
            <a:spLocks noGrp="1"/>
          </p:cNvSpPr>
          <p:nvPr>
            <p:ph idx="1"/>
          </p:nvPr>
        </p:nvSpPr>
        <p:spPr/>
        <p:txBody>
          <a:bodyPr/>
          <a:lstStyle/>
          <a:p>
            <a:r>
              <a:rPr lang="en-US" sz="2800" dirty="0" err="1"/>
              <a:t>Turiani</a:t>
            </a:r>
            <a:r>
              <a:rPr lang="en-US" sz="2800" dirty="0"/>
              <a:t> hospital has a number of prioritized areas that within this few months of our leadership, have been identified as being very crucial for the development of our hospital.  They were supposed to be in completed and come into use even before our coming. We </a:t>
            </a:r>
            <a:r>
              <a:rPr lang="en-US" sz="2800" dirty="0" err="1"/>
              <a:t>dont</a:t>
            </a:r>
            <a:r>
              <a:rPr lang="en-US" sz="2800" dirty="0"/>
              <a:t> have any ground to assume that they were neglected, but they might not be in priority agenda of the previous management. </a:t>
            </a:r>
          </a:p>
          <a:p>
            <a:r>
              <a:rPr lang="en-US" sz="2800" dirty="0"/>
              <a:t>Thus as a new management we have determined to fill all the gaps that were left to us with the use of our hospital collections and ours and other farfetched resources.</a:t>
            </a:r>
          </a:p>
          <a:p>
            <a:endParaRPr lang="en-US"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Autofit/>
          </a:bodyPr>
          <a:lstStyle/>
          <a:p>
            <a:r>
              <a:rPr lang="en-US" sz="2800" dirty="0"/>
              <a:t>We enumerate here all the projects on the basis of their urgency and importance for our Hospital development  and  plan. The list has the following projects:</a:t>
            </a:r>
          </a:p>
          <a:p>
            <a:pPr lvl="1"/>
            <a:r>
              <a:rPr lang="en-US" sz="2800" dirty="0"/>
              <a:t>Hospital Walkways (this was started and about to be  completed)</a:t>
            </a:r>
          </a:p>
          <a:p>
            <a:pPr lvl="1"/>
            <a:r>
              <a:rPr lang="en-US" sz="2800" dirty="0"/>
              <a:t>Theatre services</a:t>
            </a:r>
          </a:p>
          <a:p>
            <a:pPr lvl="1"/>
            <a:r>
              <a:rPr lang="en-US" sz="2800" dirty="0"/>
              <a:t>Ambulance and </a:t>
            </a:r>
            <a:r>
              <a:rPr lang="en-US" sz="2800" dirty="0" err="1"/>
              <a:t>Admiministration</a:t>
            </a:r>
            <a:r>
              <a:rPr lang="en-US" sz="2800" dirty="0"/>
              <a:t> cars</a:t>
            </a:r>
          </a:p>
          <a:p>
            <a:pPr lvl="1"/>
            <a:r>
              <a:rPr lang="en-US" sz="2800" dirty="0"/>
              <a:t>Human resource capacity for sourcing out </a:t>
            </a:r>
            <a:r>
              <a:rPr lang="en-US" sz="2800" dirty="0" err="1"/>
              <a:t>medica</a:t>
            </a:r>
            <a:r>
              <a:rPr lang="en-US" sz="2800" dirty="0"/>
              <a:t> specialist doctors</a:t>
            </a:r>
          </a:p>
          <a:p>
            <a:pPr lvl="1"/>
            <a:r>
              <a:rPr lang="en-US" sz="2800" dirty="0"/>
              <a:t>Installation of Solar power.</a:t>
            </a:r>
          </a:p>
          <a:p>
            <a:endParaRPr lang="en-US" sz="2800"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sz="2800" dirty="0"/>
              <a:t>Others Include:</a:t>
            </a:r>
          </a:p>
          <a:p>
            <a:endParaRPr lang="en-US" sz="3200" dirty="0"/>
          </a:p>
          <a:p>
            <a:pPr lvl="1"/>
            <a:r>
              <a:rPr lang="en-US" sz="2800" dirty="0"/>
              <a:t>Renovation of the Private Ward</a:t>
            </a:r>
          </a:p>
          <a:p>
            <a:pPr lvl="1"/>
            <a:r>
              <a:rPr lang="en-US" sz="2800" dirty="0"/>
              <a:t>Completing the Mortuary</a:t>
            </a:r>
          </a:p>
          <a:p>
            <a:pPr lvl="1"/>
            <a:r>
              <a:rPr lang="en-US" sz="2800" dirty="0"/>
              <a:t>Sustainability of Pharmacy purchasing power</a:t>
            </a:r>
          </a:p>
          <a:p>
            <a:pPr lvl="1"/>
            <a:r>
              <a:rPr lang="en-US" sz="2800" dirty="0"/>
              <a:t>Adding of Radiology services ( CT, MRI and Mobile UTS)</a:t>
            </a:r>
          </a:p>
          <a:p>
            <a:pPr lvl="1"/>
            <a:r>
              <a:rPr lang="en-US" sz="2800" dirty="0"/>
              <a:t>Renovation of ICU and Emergency departments</a:t>
            </a:r>
          </a:p>
          <a:p>
            <a:pPr lvl="0"/>
            <a:endParaRPr lang="en-US" sz="3200" dirty="0"/>
          </a:p>
          <a:p>
            <a:endParaRPr lang="en-US"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pPr lvl="0"/>
            <a:r>
              <a:rPr lang="en-US" sz="2800" dirty="0"/>
              <a:t>The rest Including:</a:t>
            </a:r>
          </a:p>
          <a:p>
            <a:pPr lvl="0"/>
            <a:endParaRPr lang="en-US" sz="2800" dirty="0"/>
          </a:p>
          <a:p>
            <a:pPr lvl="1"/>
            <a:r>
              <a:rPr lang="en-US" sz="2800" dirty="0"/>
              <a:t>Renovation of the Private ward and ICU</a:t>
            </a:r>
          </a:p>
          <a:p>
            <a:pPr lvl="1"/>
            <a:r>
              <a:rPr lang="en-US" sz="2800" dirty="0"/>
              <a:t>Establishment of Relative House</a:t>
            </a:r>
          </a:p>
          <a:p>
            <a:pPr lvl="1"/>
            <a:r>
              <a:rPr lang="en-US" sz="2800" dirty="0"/>
              <a:t>Building of the Added Staff houses</a:t>
            </a:r>
          </a:p>
          <a:p>
            <a:pPr lvl="1"/>
            <a:r>
              <a:rPr lang="en-US" sz="2800" dirty="0"/>
              <a:t>Renovation of the old buildings (Old Pharmacy into Hostel, </a:t>
            </a:r>
            <a:r>
              <a:rPr lang="en-US" sz="2800" dirty="0" err="1"/>
              <a:t>Frs</a:t>
            </a:r>
            <a:r>
              <a:rPr lang="en-US" sz="2800" dirty="0"/>
              <a:t> houses and Staff houses)</a:t>
            </a:r>
          </a:p>
          <a:p>
            <a:pPr lvl="1"/>
            <a:r>
              <a:rPr lang="en-US" sz="2800" dirty="0"/>
              <a:t>Renovation of the workshop and carpentry</a:t>
            </a:r>
          </a:p>
          <a:p>
            <a:pPr lvl="1"/>
            <a:endParaRPr lang="en-US" dirty="0"/>
          </a:p>
          <a:p>
            <a:endParaRPr lang="en-US"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09934"/>
            <a:ext cx="10058400" cy="727426"/>
          </a:xfrm>
        </p:spPr>
        <p:txBody>
          <a:bodyPr>
            <a:normAutofit/>
          </a:bodyPr>
          <a:lstStyle/>
          <a:p>
            <a:r>
              <a:rPr lang="en-US" sz="2800" b="1" dirty="0"/>
              <a:t>WHY THERE IS A NEED FOR THE HOSPITAL PROJECT DEVELOPMENT ON:</a:t>
            </a:r>
          </a:p>
        </p:txBody>
      </p:sp>
      <p:sp>
        <p:nvSpPr>
          <p:cNvPr id="3" name="Content Placeholder 2"/>
          <p:cNvSpPr>
            <a:spLocks noGrp="1"/>
          </p:cNvSpPr>
          <p:nvPr>
            <p:ph idx="1"/>
          </p:nvPr>
        </p:nvSpPr>
        <p:spPr>
          <a:xfrm>
            <a:off x="1097280" y="1737360"/>
            <a:ext cx="10058400" cy="4595201"/>
          </a:xfrm>
        </p:spPr>
        <p:txBody>
          <a:bodyPr>
            <a:normAutofit/>
          </a:bodyPr>
          <a:lstStyle/>
          <a:p>
            <a:pPr marL="531813" indent="-354013">
              <a:buFont typeface="Arial" panose="020B0604020202020204" pitchFamily="34" charset="0"/>
              <a:buChar char="•"/>
            </a:pPr>
            <a:r>
              <a:rPr lang="en-US" b="1" dirty="0"/>
              <a:t>  </a:t>
            </a:r>
            <a:r>
              <a:rPr lang="en-US" sz="2400" b="1" dirty="0">
                <a:solidFill>
                  <a:srgbClr val="7030A0"/>
                </a:solidFill>
              </a:rPr>
              <a:t>Walk ways:</a:t>
            </a:r>
          </a:p>
          <a:p>
            <a:pPr marL="531813" indent="-354013">
              <a:buFont typeface="Arial" panose="020B0604020202020204" pitchFamily="34" charset="0"/>
              <a:buChar char="•"/>
            </a:pPr>
            <a:endParaRPr lang="en-US" sz="2400" b="1" dirty="0">
              <a:solidFill>
                <a:srgbClr val="7030A0"/>
              </a:solidFill>
            </a:endParaRPr>
          </a:p>
          <a:p>
            <a:pPr marL="531813" indent="-354013">
              <a:buFont typeface="Arial" panose="020B0604020202020204" pitchFamily="34" charset="0"/>
              <a:buChar char="•"/>
            </a:pPr>
            <a:endParaRPr lang="en-US" sz="2400" b="1" dirty="0">
              <a:solidFill>
                <a:srgbClr val="7030A0"/>
              </a:solidFill>
            </a:endParaRPr>
          </a:p>
          <a:p>
            <a:pPr marL="531813" indent="-354013">
              <a:buFont typeface="Arial" panose="020B0604020202020204" pitchFamily="34" charset="0"/>
              <a:buChar char="•"/>
            </a:pPr>
            <a:endParaRPr lang="en-US" sz="2400" b="1" dirty="0">
              <a:solidFill>
                <a:srgbClr val="7030A0"/>
              </a:solidFill>
            </a:endParaRPr>
          </a:p>
          <a:p>
            <a:pPr marL="531813" indent="-354013">
              <a:buFont typeface="Arial" panose="020B0604020202020204" pitchFamily="34" charset="0"/>
              <a:buChar char="•"/>
            </a:pPr>
            <a:endParaRPr lang="en-US" sz="2400" b="1" dirty="0">
              <a:solidFill>
                <a:srgbClr val="7030A0"/>
              </a:solidFill>
            </a:endParaRPr>
          </a:p>
          <a:p>
            <a:pPr marL="531813" indent="-354013">
              <a:buNone/>
            </a:pPr>
            <a:endParaRPr lang="en-US" sz="2400" b="1" dirty="0">
              <a:solidFill>
                <a:srgbClr val="7030A0"/>
              </a:solidFill>
            </a:endParaRPr>
          </a:p>
          <a:p>
            <a:pPr marL="824421" lvl="1" indent="-354013">
              <a:buFont typeface="Arial" panose="020B0604020202020204" pitchFamily="34" charset="0"/>
              <a:buChar char="•"/>
            </a:pPr>
            <a:r>
              <a:rPr lang="en-US" sz="2200" dirty="0"/>
              <a:t>The Covered walkways protect hospital staff, patients and other visitors from the weather as they make their way from one building and department to another. It's not always possible for patients to dash about and avoid the wind, rain or snow, making hospital walkways a really valuable addition to any hospital site.</a:t>
            </a:r>
            <a:endParaRPr lang="en-US" dirty="0"/>
          </a:p>
        </p:txBody>
      </p:sp>
      <p:sp>
        <p:nvSpPr>
          <p:cNvPr id="4" name="Date Placeholder 3"/>
          <p:cNvSpPr>
            <a:spLocks noGrp="1"/>
          </p:cNvSpPr>
          <p:nvPr>
            <p:ph type="dt" sz="half" idx="10"/>
          </p:nvPr>
        </p:nvSpPr>
        <p:spPr/>
        <p:txBody>
          <a:bodyPr/>
          <a:lstStyle/>
          <a:p>
            <a:fld id="{20A7028E-BA09-4F38-BB2B-05D991B05D54}" type="datetime1">
              <a:rPr lang="en-US" smtClean="0"/>
              <a:pPr/>
              <a:t>1/18/24</a:t>
            </a:fld>
            <a:endParaRPr lang="en-US"/>
          </a:p>
        </p:txBody>
      </p:sp>
      <p:sp>
        <p:nvSpPr>
          <p:cNvPr id="5" name="Slide Number Placeholder 4"/>
          <p:cNvSpPr>
            <a:spLocks noGrp="1"/>
          </p:cNvSpPr>
          <p:nvPr>
            <p:ph type="sldNum" sz="quarter" idx="12"/>
          </p:nvPr>
        </p:nvSpPr>
        <p:spPr/>
        <p:txBody>
          <a:bodyPr/>
          <a:lstStyle/>
          <a:p>
            <a:fld id="{403C13C3-F6CF-4100-A752-24AF658E9247}" type="slidenum">
              <a:rPr lang="en-US" smtClean="0"/>
              <a:pPr/>
              <a:t>9</a:t>
            </a:fld>
            <a:endParaRPr lang="en-US"/>
          </a:p>
        </p:txBody>
      </p:sp>
      <p:pic>
        <p:nvPicPr>
          <p:cNvPr id="6" name="Picture 5" descr="WhatsApp Image 2023-12-16 at 07.09.38_78cb4aad.jpg"/>
          <p:cNvPicPr>
            <a:picLocks noChangeAspect="1"/>
          </p:cNvPicPr>
          <p:nvPr/>
        </p:nvPicPr>
        <p:blipFill>
          <a:blip r:embed="rId2" cstate="print"/>
          <a:stretch>
            <a:fillRect/>
          </a:stretch>
        </p:blipFill>
        <p:spPr>
          <a:xfrm>
            <a:off x="910174" y="2240924"/>
            <a:ext cx="9199742" cy="2112135"/>
          </a:xfrm>
          <a:prstGeom prst="rect">
            <a:avLst/>
          </a:prstGeom>
        </p:spPr>
      </p:pic>
    </p:spTree>
    <p:extLst>
      <p:ext uri="{BB962C8B-B14F-4D97-AF65-F5344CB8AC3E}">
        <p14:creationId xmlns:p14="http://schemas.microsoft.com/office/powerpoint/2010/main" val="1355625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3925</TotalTime>
  <Words>2012</Words>
  <Application>Microsoft Macintosh PowerPoint</Application>
  <PresentationFormat>Breedbeeld</PresentationFormat>
  <Paragraphs>202</Paragraphs>
  <Slides>24</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24</vt:i4>
      </vt:variant>
    </vt:vector>
  </HeadingPairs>
  <TitlesOfParts>
    <vt:vector size="30" baseType="lpstr">
      <vt:lpstr>Arial</vt:lpstr>
      <vt:lpstr>Calibri</vt:lpstr>
      <vt:lpstr>Calibri Light</vt:lpstr>
      <vt:lpstr>Wingdings</vt:lpstr>
      <vt:lpstr>Retrospect</vt:lpstr>
      <vt:lpstr>Acrobat Document</vt:lpstr>
      <vt:lpstr>                ST. FRANCIS TURIANI HOSPITAL  MVOMERO - MOROGORO</vt:lpstr>
      <vt:lpstr>Introduction</vt:lpstr>
      <vt:lpstr>Intro….Cont</vt:lpstr>
      <vt:lpstr>Intro….cont</vt:lpstr>
      <vt:lpstr>2. Project Overview</vt:lpstr>
      <vt:lpstr>Cont…</vt:lpstr>
      <vt:lpstr>Cont…</vt:lpstr>
      <vt:lpstr>Cont…</vt:lpstr>
      <vt:lpstr>WHY THERE IS A NEED FOR THE HOSPITAL PROJECT DEVELOPMENT ON:</vt:lpstr>
      <vt:lpstr>Cont…</vt:lpstr>
      <vt:lpstr>WHY THERE IS A NEED FOR THE HOSPITAL PROJECT DEVELOPMENT</vt:lpstr>
      <vt:lpstr>Cont….</vt:lpstr>
      <vt:lpstr>Cont…</vt:lpstr>
      <vt:lpstr>WHY THERE IS A NEED FOR THE HOSPITAL PROJECT DEVELOPMENT</vt:lpstr>
      <vt:lpstr>Cont..</vt:lpstr>
      <vt:lpstr>Cont…</vt:lpstr>
      <vt:lpstr>Cont…</vt:lpstr>
      <vt:lpstr>WHY THERE IS A NEED FOR THE HOSPITAL PROJECT DEVELOPMENT</vt:lpstr>
      <vt:lpstr>WHY THERE IS A NEED FOR THE HOSPITAL PROJECT DEVELOPMENT</vt:lpstr>
      <vt:lpstr>WHY THERE IS A NEED FOR THE HOSPITAL PROJECT DEVELOPMENT ON:</vt:lpstr>
      <vt:lpstr>WHY THERE IS A NEED FOR THE HOSPITAL PROJECT DEVELOPMENT ON:</vt:lpstr>
      <vt:lpstr>WHY THERE IS A NEED FOR THE HOSPITAL PROJECT DEVELOPMENT ON:</vt:lpstr>
      <vt:lpstr>Overall, these components are crucial for the following reasons:</vt:lpstr>
      <vt:lpstr>Thank You &amp; Your Welcome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OSPREY PROJECT</dc:title>
  <dc:creator>Hp</dc:creator>
  <cp:lastModifiedBy>Henk Boldewijn</cp:lastModifiedBy>
  <cp:revision>289</cp:revision>
  <dcterms:created xsi:type="dcterms:W3CDTF">2023-03-07T14:15:30Z</dcterms:created>
  <dcterms:modified xsi:type="dcterms:W3CDTF">2024-01-18T09:46:47Z</dcterms:modified>
</cp:coreProperties>
</file>